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6" r:id="rId5"/>
    <p:sldId id="259" r:id="rId6"/>
    <p:sldId id="257" r:id="rId7"/>
    <p:sldId id="264" r:id="rId8"/>
    <p:sldId id="263" r:id="rId9"/>
    <p:sldId id="260" r:id="rId10"/>
    <p:sldId id="261" r:id="rId11"/>
    <p:sldId id="262" r:id="rId12"/>
    <p:sldId id="265" r:id="rId13"/>
    <p:sldId id="266" r:id="rId14"/>
    <p:sldId id="267" r:id="rId15"/>
    <p:sldId id="268" r:id="rId16"/>
    <p:sldId id="269" r:id="rId17"/>
    <p:sldId id="270" r:id="rId18"/>
    <p:sldId id="271" r:id="rId19"/>
    <p:sldId id="276" r:id="rId20"/>
    <p:sldId id="280" r:id="rId21"/>
    <p:sldId id="274" r:id="rId22"/>
    <p:sldId id="275" r:id="rId23"/>
    <p:sldId id="277" r:id="rId24"/>
    <p:sldId id="272" r:id="rId25"/>
    <p:sldId id="273" r:id="rId26"/>
    <p:sldId id="279"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1C3"/>
    <a:srgbClr val="6091C4"/>
    <a:srgbClr val="DDE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AAF09F-8B4E-41EE-B46E-91B16D3A9D64}" v="80" dt="2024-11-10T16:43:42.896"/>
    <p1510:client id="{DC4B456B-6973-4692-8B9C-E5A2262808ED}" v="18" dt="2024-11-11T00:53:21.450"/>
    <p1510:client id="{F1BC1877-E34F-45D4-93F5-CA7863FD03A0}" v="439" dt="2024-11-11T04:00:45.417"/>
    <p1510:client id="{FE9F8022-7638-FF40-9D00-D3264E03EDFB}" v="1" dt="2024-11-10T21:30:51.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1" y="2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Count</a:t>
            </a:r>
            <a:r>
              <a:rPr lang="en-US" b="1" baseline="0"/>
              <a:t> of Tasks Necessary</a:t>
            </a:r>
            <a:endParaRPr lang="en-US" b="1"/>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Security Upgrades</c:v>
                </c:pt>
                <c:pt idx="1">
                  <c:v>Helpdesk Centralization</c:v>
                </c:pt>
                <c:pt idx="2">
                  <c:v>Data Center Consolidation</c:v>
                </c:pt>
                <c:pt idx="3">
                  <c:v>Governance Total</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4EB-4B26-A16A-D8851F09C6CD}"/>
            </c:ext>
          </c:extLst>
        </c:ser>
        <c:ser>
          <c:idx val="1"/>
          <c:order val="1"/>
          <c:tx>
            <c:strRef>
              <c:f>Sheet1!$C$1</c:f>
              <c:strCache>
                <c:ptCount val="1"/>
                <c:pt idx="0">
                  <c:v>Column1</c:v>
                </c:pt>
              </c:strCache>
            </c:strRef>
          </c:tx>
          <c:spPr>
            <a:solidFill>
              <a:schemeClr val="accent2"/>
            </a:solidFill>
            <a:ln>
              <a:noFill/>
            </a:ln>
            <a:effectLst/>
          </c:spPr>
          <c:invertIfNegative val="0"/>
          <c:cat>
            <c:strRef>
              <c:f>Sheet1!$A$2:$A$5</c:f>
              <c:strCache>
                <c:ptCount val="4"/>
                <c:pt idx="0">
                  <c:v>Security Upgrades</c:v>
                </c:pt>
                <c:pt idx="1">
                  <c:v>Helpdesk Centralization</c:v>
                </c:pt>
                <c:pt idx="2">
                  <c:v>Data Center Consolidation</c:v>
                </c:pt>
                <c:pt idx="3">
                  <c:v>Governance Total</c:v>
                </c:pt>
              </c:strCache>
            </c:strRef>
          </c:cat>
          <c:val>
            <c:numRef>
              <c:f>Sheet1!$C$2:$C$5</c:f>
              <c:numCache>
                <c:formatCode>General</c:formatCode>
                <c:ptCount val="4"/>
              </c:numCache>
            </c:numRef>
          </c:val>
          <c:extLst>
            <c:ext xmlns:c16="http://schemas.microsoft.com/office/drawing/2014/chart" uri="{C3380CC4-5D6E-409C-BE32-E72D297353CC}">
              <c16:uniqueId val="{00000001-B4EB-4B26-A16A-D8851F09C6CD}"/>
            </c:ext>
          </c:extLst>
        </c:ser>
        <c:ser>
          <c:idx val="2"/>
          <c:order val="2"/>
          <c:tx>
            <c:strRef>
              <c:f>Sheet1!$D$1</c:f>
              <c:strCache>
                <c:ptCount val="1"/>
                <c:pt idx="0">
                  <c:v>Column2</c:v>
                </c:pt>
              </c:strCache>
            </c:strRef>
          </c:tx>
          <c:spPr>
            <a:solidFill>
              <a:schemeClr val="accent3"/>
            </a:solidFill>
            <a:ln>
              <a:noFill/>
            </a:ln>
            <a:effectLst/>
          </c:spPr>
          <c:invertIfNegative val="0"/>
          <c:cat>
            <c:strRef>
              <c:f>Sheet1!$A$2:$A$5</c:f>
              <c:strCache>
                <c:ptCount val="4"/>
                <c:pt idx="0">
                  <c:v>Security Upgrades</c:v>
                </c:pt>
                <c:pt idx="1">
                  <c:v>Helpdesk Centralization</c:v>
                </c:pt>
                <c:pt idx="2">
                  <c:v>Data Center Consolidation</c:v>
                </c:pt>
                <c:pt idx="3">
                  <c:v>Governance Total</c:v>
                </c:pt>
              </c:strCache>
            </c:strRef>
          </c:cat>
          <c:val>
            <c:numRef>
              <c:f>Sheet1!$D$2:$D$5</c:f>
              <c:numCache>
                <c:formatCode>General</c:formatCode>
                <c:ptCount val="4"/>
              </c:numCache>
            </c:numRef>
          </c:val>
          <c:extLst>
            <c:ext xmlns:c16="http://schemas.microsoft.com/office/drawing/2014/chart" uri="{C3380CC4-5D6E-409C-BE32-E72D297353CC}">
              <c16:uniqueId val="{00000002-B4EB-4B26-A16A-D8851F09C6CD}"/>
            </c:ext>
          </c:extLst>
        </c:ser>
        <c:dLbls>
          <c:showLegendKey val="0"/>
          <c:showVal val="0"/>
          <c:showCatName val="0"/>
          <c:showSerName val="0"/>
          <c:showPercent val="0"/>
          <c:showBubbleSize val="0"/>
        </c:dLbls>
        <c:gapWidth val="182"/>
        <c:axId val="1363273983"/>
        <c:axId val="1363272063"/>
      </c:barChart>
      <c:catAx>
        <c:axId val="13632739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63272063"/>
        <c:crosses val="autoZero"/>
        <c:auto val="1"/>
        <c:lblAlgn val="ctr"/>
        <c:lblOffset val="100"/>
        <c:noMultiLvlLbl val="0"/>
      </c:catAx>
      <c:valAx>
        <c:axId val="13632720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63273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altLang="ko-KR" b="1"/>
              <a:t>Strategic Score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rgbClr val="6091C3"/>
              </a:solidFill>
              <a:ln w="19050">
                <a:solidFill>
                  <a:schemeClr val="lt1"/>
                </a:solidFill>
              </a:ln>
              <a:effectLst/>
            </c:spPr>
            <c:extLst>
              <c:ext xmlns:c16="http://schemas.microsoft.com/office/drawing/2014/chart" uri="{C3380CC4-5D6E-409C-BE32-E72D297353CC}">
                <c16:uniqueId val="{00000001-3FDE-440E-9369-6FC66C8FE68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FDE-440E-9369-6FC66C8FE68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FDE-440E-9369-6FC66C8FE68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FDE-440E-9369-6FC66C8FE68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Business Impact</c:v>
                </c:pt>
                <c:pt idx="1">
                  <c:v>ROI</c:v>
                </c:pt>
                <c:pt idx="2">
                  <c:v>Strategic Alignment</c:v>
                </c:pt>
                <c:pt idx="3">
                  <c:v>Dependencies</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FDE-440E-9369-6FC66C8FE68D}"/>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13E37F-2676-4328-BE63-1CD5C465A19D}"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D5D23D3D-65A2-4AA1-950D-B0AFA70F5A80}">
      <dgm:prSet phldrT="[Text]"/>
      <dgm:spPr/>
      <dgm:t>
        <a:bodyPr/>
        <a:lstStyle/>
        <a:p>
          <a:r>
            <a:rPr lang="en-US" b="1"/>
            <a:t>Incident Management</a:t>
          </a:r>
        </a:p>
      </dgm:t>
    </dgm:pt>
    <dgm:pt modelId="{2A6276C9-A628-407D-A83E-7D92B0E56D47}" type="parTrans" cxnId="{77EB6A58-0687-4D26-A262-C1B2CD1EC272}">
      <dgm:prSet/>
      <dgm:spPr/>
      <dgm:t>
        <a:bodyPr/>
        <a:lstStyle/>
        <a:p>
          <a:endParaRPr lang="en-US"/>
        </a:p>
      </dgm:t>
    </dgm:pt>
    <dgm:pt modelId="{4AA6857E-E29C-451E-8D92-CD6D8584872D}" type="sibTrans" cxnId="{77EB6A58-0687-4D26-A262-C1B2CD1EC272}">
      <dgm:prSet/>
      <dgm:spPr>
        <a:solidFill>
          <a:srgbClr val="6091C3"/>
        </a:solidFill>
        <a:ln>
          <a:solidFill>
            <a:srgbClr val="6091C3"/>
          </a:solidFill>
        </a:ln>
      </dgm:spPr>
      <dgm:t>
        <a:bodyPr/>
        <a:lstStyle/>
        <a:p>
          <a:endParaRPr lang="en-US"/>
        </a:p>
      </dgm:t>
    </dgm:pt>
    <dgm:pt modelId="{C56DB05A-1CBB-4021-99EB-D192BDEA18F1}">
      <dgm:prSet phldrT="[Text]"/>
      <dgm:spPr/>
      <dgm:t>
        <a:bodyPr/>
        <a:lstStyle/>
        <a:p>
          <a:r>
            <a:rPr lang="en-US" b="1"/>
            <a:t>Request Fulfillment</a:t>
          </a:r>
        </a:p>
      </dgm:t>
    </dgm:pt>
    <dgm:pt modelId="{6E9B4FCF-7BCA-4F88-8E26-F95CE8E20CC4}" type="parTrans" cxnId="{0A5F01AB-8B28-41D3-A6F5-58F063904E60}">
      <dgm:prSet/>
      <dgm:spPr/>
      <dgm:t>
        <a:bodyPr/>
        <a:lstStyle/>
        <a:p>
          <a:endParaRPr lang="en-US"/>
        </a:p>
      </dgm:t>
    </dgm:pt>
    <dgm:pt modelId="{21702B81-CD64-46A3-821A-84105CD52ABA}" type="sibTrans" cxnId="{0A5F01AB-8B28-41D3-A6F5-58F063904E60}">
      <dgm:prSet/>
      <dgm:spPr>
        <a:solidFill>
          <a:srgbClr val="6091C3"/>
        </a:solidFill>
        <a:ln>
          <a:solidFill>
            <a:srgbClr val="6091C3"/>
          </a:solidFill>
        </a:ln>
      </dgm:spPr>
      <dgm:t>
        <a:bodyPr/>
        <a:lstStyle/>
        <a:p>
          <a:endParaRPr lang="en-US"/>
        </a:p>
      </dgm:t>
    </dgm:pt>
    <dgm:pt modelId="{DB763B06-F44A-4E0C-B43C-735CC2BBA5C7}">
      <dgm:prSet phldrT="[Text]"/>
      <dgm:spPr/>
      <dgm:t>
        <a:bodyPr/>
        <a:lstStyle/>
        <a:p>
          <a:r>
            <a:rPr lang="en-US" b="1"/>
            <a:t>Change Management</a:t>
          </a:r>
        </a:p>
      </dgm:t>
    </dgm:pt>
    <dgm:pt modelId="{D22FE059-C445-42BB-9FEB-28F838EE3F75}" type="parTrans" cxnId="{DA270674-B2C8-4E23-8FDA-BD5AD29F4306}">
      <dgm:prSet/>
      <dgm:spPr/>
      <dgm:t>
        <a:bodyPr/>
        <a:lstStyle/>
        <a:p>
          <a:endParaRPr lang="en-US"/>
        </a:p>
      </dgm:t>
    </dgm:pt>
    <dgm:pt modelId="{32A7D1A5-0CD4-4284-8469-114AC512D7D3}" type="sibTrans" cxnId="{DA270674-B2C8-4E23-8FDA-BD5AD29F4306}">
      <dgm:prSet/>
      <dgm:spPr>
        <a:solidFill>
          <a:srgbClr val="6091C3"/>
        </a:solidFill>
        <a:ln>
          <a:solidFill>
            <a:srgbClr val="6091C3"/>
          </a:solidFill>
        </a:ln>
      </dgm:spPr>
      <dgm:t>
        <a:bodyPr/>
        <a:lstStyle/>
        <a:p>
          <a:endParaRPr lang="en-US"/>
        </a:p>
      </dgm:t>
    </dgm:pt>
    <dgm:pt modelId="{14690FF0-D27A-4208-BD1E-72052F35421A}">
      <dgm:prSet phldrT="[Text]"/>
      <dgm:spPr/>
      <dgm:t>
        <a:bodyPr/>
        <a:lstStyle/>
        <a:p>
          <a:r>
            <a:rPr lang="en-US" b="1"/>
            <a:t>Service Management</a:t>
          </a:r>
        </a:p>
      </dgm:t>
    </dgm:pt>
    <dgm:pt modelId="{D01C1E5A-6316-4430-B41B-DF310CA77B6F}" type="parTrans" cxnId="{836F8C04-FC47-401D-AD42-9B4822C2783D}">
      <dgm:prSet/>
      <dgm:spPr/>
      <dgm:t>
        <a:bodyPr/>
        <a:lstStyle/>
        <a:p>
          <a:endParaRPr lang="en-US"/>
        </a:p>
      </dgm:t>
    </dgm:pt>
    <dgm:pt modelId="{E46B6EEF-3597-4E4A-AE48-346FB8C896A2}" type="sibTrans" cxnId="{836F8C04-FC47-401D-AD42-9B4822C2783D}">
      <dgm:prSet/>
      <dgm:spPr>
        <a:solidFill>
          <a:srgbClr val="6091C3"/>
        </a:solidFill>
        <a:ln>
          <a:solidFill>
            <a:srgbClr val="6091C3"/>
          </a:solidFill>
        </a:ln>
      </dgm:spPr>
      <dgm:t>
        <a:bodyPr/>
        <a:lstStyle/>
        <a:p>
          <a:endParaRPr lang="en-US"/>
        </a:p>
      </dgm:t>
    </dgm:pt>
    <dgm:pt modelId="{8BE46CA7-80C2-427B-AE40-719A3E0E1DDB}" type="pres">
      <dgm:prSet presAssocID="{6413E37F-2676-4328-BE63-1CD5C465A19D}" presName="cycle" presStyleCnt="0">
        <dgm:presLayoutVars>
          <dgm:dir/>
          <dgm:resizeHandles val="exact"/>
        </dgm:presLayoutVars>
      </dgm:prSet>
      <dgm:spPr/>
    </dgm:pt>
    <dgm:pt modelId="{62718684-34F9-43BF-9CA1-F5A5B5605311}" type="pres">
      <dgm:prSet presAssocID="{D5D23D3D-65A2-4AA1-950D-B0AFA70F5A80}" presName="dummy" presStyleCnt="0"/>
      <dgm:spPr/>
    </dgm:pt>
    <dgm:pt modelId="{913F5B01-AB06-4497-8D72-1B51B5D2B667}" type="pres">
      <dgm:prSet presAssocID="{D5D23D3D-65A2-4AA1-950D-B0AFA70F5A80}" presName="node" presStyleLbl="revTx" presStyleIdx="0" presStyleCnt="4">
        <dgm:presLayoutVars>
          <dgm:bulletEnabled val="1"/>
        </dgm:presLayoutVars>
      </dgm:prSet>
      <dgm:spPr/>
    </dgm:pt>
    <dgm:pt modelId="{54129C7C-C0AC-46A6-9473-2454FD34C6EF}" type="pres">
      <dgm:prSet presAssocID="{4AA6857E-E29C-451E-8D92-CD6D8584872D}" presName="sibTrans" presStyleLbl="node1" presStyleIdx="0" presStyleCnt="4"/>
      <dgm:spPr/>
    </dgm:pt>
    <dgm:pt modelId="{13EB8740-8555-4FDB-B39D-0B4D4AFCE1BC}" type="pres">
      <dgm:prSet presAssocID="{C56DB05A-1CBB-4021-99EB-D192BDEA18F1}" presName="dummy" presStyleCnt="0"/>
      <dgm:spPr/>
    </dgm:pt>
    <dgm:pt modelId="{D5AB70F6-491B-45AD-BB85-4149F46C0345}" type="pres">
      <dgm:prSet presAssocID="{C56DB05A-1CBB-4021-99EB-D192BDEA18F1}" presName="node" presStyleLbl="revTx" presStyleIdx="1" presStyleCnt="4">
        <dgm:presLayoutVars>
          <dgm:bulletEnabled val="1"/>
        </dgm:presLayoutVars>
      </dgm:prSet>
      <dgm:spPr/>
    </dgm:pt>
    <dgm:pt modelId="{C27DC68B-9380-474E-AD93-DEDC4C6623E6}" type="pres">
      <dgm:prSet presAssocID="{21702B81-CD64-46A3-821A-84105CD52ABA}" presName="sibTrans" presStyleLbl="node1" presStyleIdx="1" presStyleCnt="4"/>
      <dgm:spPr/>
    </dgm:pt>
    <dgm:pt modelId="{B9578945-B4CF-4FB2-8027-1DC94680F520}" type="pres">
      <dgm:prSet presAssocID="{DB763B06-F44A-4E0C-B43C-735CC2BBA5C7}" presName="dummy" presStyleCnt="0"/>
      <dgm:spPr/>
    </dgm:pt>
    <dgm:pt modelId="{62DF108B-1456-4343-9720-31FC636A573B}" type="pres">
      <dgm:prSet presAssocID="{DB763B06-F44A-4E0C-B43C-735CC2BBA5C7}" presName="node" presStyleLbl="revTx" presStyleIdx="2" presStyleCnt="4">
        <dgm:presLayoutVars>
          <dgm:bulletEnabled val="1"/>
        </dgm:presLayoutVars>
      </dgm:prSet>
      <dgm:spPr/>
    </dgm:pt>
    <dgm:pt modelId="{BBEBC9A2-3119-460C-9F67-F8EBDCDD1C5A}" type="pres">
      <dgm:prSet presAssocID="{32A7D1A5-0CD4-4284-8469-114AC512D7D3}" presName="sibTrans" presStyleLbl="node1" presStyleIdx="2" presStyleCnt="4"/>
      <dgm:spPr/>
    </dgm:pt>
    <dgm:pt modelId="{03045087-C21F-4725-8EE2-5B010017B25D}" type="pres">
      <dgm:prSet presAssocID="{14690FF0-D27A-4208-BD1E-72052F35421A}" presName="dummy" presStyleCnt="0"/>
      <dgm:spPr/>
    </dgm:pt>
    <dgm:pt modelId="{2F7FDC56-518C-498E-9D28-274E9D81D218}" type="pres">
      <dgm:prSet presAssocID="{14690FF0-D27A-4208-BD1E-72052F35421A}" presName="node" presStyleLbl="revTx" presStyleIdx="3" presStyleCnt="4">
        <dgm:presLayoutVars>
          <dgm:bulletEnabled val="1"/>
        </dgm:presLayoutVars>
      </dgm:prSet>
      <dgm:spPr/>
    </dgm:pt>
    <dgm:pt modelId="{28C1BCB7-AEB5-47DE-92BE-B7BD21BFA868}" type="pres">
      <dgm:prSet presAssocID="{E46B6EEF-3597-4E4A-AE48-346FB8C896A2}" presName="sibTrans" presStyleLbl="node1" presStyleIdx="3" presStyleCnt="4"/>
      <dgm:spPr/>
    </dgm:pt>
  </dgm:ptLst>
  <dgm:cxnLst>
    <dgm:cxn modelId="{836F8C04-FC47-401D-AD42-9B4822C2783D}" srcId="{6413E37F-2676-4328-BE63-1CD5C465A19D}" destId="{14690FF0-D27A-4208-BD1E-72052F35421A}" srcOrd="3" destOrd="0" parTransId="{D01C1E5A-6316-4430-B41B-DF310CA77B6F}" sibTransId="{E46B6EEF-3597-4E4A-AE48-346FB8C896A2}"/>
    <dgm:cxn modelId="{50BC733A-3BB5-49E3-929A-682DFD3AA854}" type="presOf" srcId="{DB763B06-F44A-4E0C-B43C-735CC2BBA5C7}" destId="{62DF108B-1456-4343-9720-31FC636A573B}" srcOrd="0" destOrd="0" presId="urn:microsoft.com/office/officeart/2005/8/layout/cycle1"/>
    <dgm:cxn modelId="{88D2F046-15F1-422A-BAB1-0E63414AA7CF}" type="presOf" srcId="{C56DB05A-1CBB-4021-99EB-D192BDEA18F1}" destId="{D5AB70F6-491B-45AD-BB85-4149F46C0345}" srcOrd="0" destOrd="0" presId="urn:microsoft.com/office/officeart/2005/8/layout/cycle1"/>
    <dgm:cxn modelId="{CF31F966-EA85-46AD-BE21-4949979D7545}" type="presOf" srcId="{4AA6857E-E29C-451E-8D92-CD6D8584872D}" destId="{54129C7C-C0AC-46A6-9473-2454FD34C6EF}" srcOrd="0" destOrd="0" presId="urn:microsoft.com/office/officeart/2005/8/layout/cycle1"/>
    <dgm:cxn modelId="{E375A251-2C93-40B8-BF2F-3D3D0A1E65E7}" type="presOf" srcId="{6413E37F-2676-4328-BE63-1CD5C465A19D}" destId="{8BE46CA7-80C2-427B-AE40-719A3E0E1DDB}" srcOrd="0" destOrd="0" presId="urn:microsoft.com/office/officeart/2005/8/layout/cycle1"/>
    <dgm:cxn modelId="{DA270674-B2C8-4E23-8FDA-BD5AD29F4306}" srcId="{6413E37F-2676-4328-BE63-1CD5C465A19D}" destId="{DB763B06-F44A-4E0C-B43C-735CC2BBA5C7}" srcOrd="2" destOrd="0" parTransId="{D22FE059-C445-42BB-9FEB-28F838EE3F75}" sibTransId="{32A7D1A5-0CD4-4284-8469-114AC512D7D3}"/>
    <dgm:cxn modelId="{F1C31857-C3FA-487F-A21A-93A60553DD0D}" type="presOf" srcId="{D5D23D3D-65A2-4AA1-950D-B0AFA70F5A80}" destId="{913F5B01-AB06-4497-8D72-1B51B5D2B667}" srcOrd="0" destOrd="0" presId="urn:microsoft.com/office/officeart/2005/8/layout/cycle1"/>
    <dgm:cxn modelId="{77EB6A58-0687-4D26-A262-C1B2CD1EC272}" srcId="{6413E37F-2676-4328-BE63-1CD5C465A19D}" destId="{D5D23D3D-65A2-4AA1-950D-B0AFA70F5A80}" srcOrd="0" destOrd="0" parTransId="{2A6276C9-A628-407D-A83E-7D92B0E56D47}" sibTransId="{4AA6857E-E29C-451E-8D92-CD6D8584872D}"/>
    <dgm:cxn modelId="{C21BC09C-B7E1-483E-A644-72DF6E1235E2}" type="presOf" srcId="{32A7D1A5-0CD4-4284-8469-114AC512D7D3}" destId="{BBEBC9A2-3119-460C-9F67-F8EBDCDD1C5A}" srcOrd="0" destOrd="0" presId="urn:microsoft.com/office/officeart/2005/8/layout/cycle1"/>
    <dgm:cxn modelId="{0A5F01AB-8B28-41D3-A6F5-58F063904E60}" srcId="{6413E37F-2676-4328-BE63-1CD5C465A19D}" destId="{C56DB05A-1CBB-4021-99EB-D192BDEA18F1}" srcOrd="1" destOrd="0" parTransId="{6E9B4FCF-7BCA-4F88-8E26-F95CE8E20CC4}" sibTransId="{21702B81-CD64-46A3-821A-84105CD52ABA}"/>
    <dgm:cxn modelId="{9B9F51AB-FA32-47EC-BDD1-2BC5C7B8F2F6}" type="presOf" srcId="{E46B6EEF-3597-4E4A-AE48-346FB8C896A2}" destId="{28C1BCB7-AEB5-47DE-92BE-B7BD21BFA868}" srcOrd="0" destOrd="0" presId="urn:microsoft.com/office/officeart/2005/8/layout/cycle1"/>
    <dgm:cxn modelId="{E8ADDEC4-9D63-47A7-B35F-2C1E08E57270}" type="presOf" srcId="{14690FF0-D27A-4208-BD1E-72052F35421A}" destId="{2F7FDC56-518C-498E-9D28-274E9D81D218}" srcOrd="0" destOrd="0" presId="urn:microsoft.com/office/officeart/2005/8/layout/cycle1"/>
    <dgm:cxn modelId="{87D5BDEF-072B-4BAB-87E6-B05928C60959}" type="presOf" srcId="{21702B81-CD64-46A3-821A-84105CD52ABA}" destId="{C27DC68B-9380-474E-AD93-DEDC4C6623E6}" srcOrd="0" destOrd="0" presId="urn:microsoft.com/office/officeart/2005/8/layout/cycle1"/>
    <dgm:cxn modelId="{A28584DA-92A7-4BFD-BAEF-F44B89A2B750}" type="presParOf" srcId="{8BE46CA7-80C2-427B-AE40-719A3E0E1DDB}" destId="{62718684-34F9-43BF-9CA1-F5A5B5605311}" srcOrd="0" destOrd="0" presId="urn:microsoft.com/office/officeart/2005/8/layout/cycle1"/>
    <dgm:cxn modelId="{D75CAA47-B8DA-44F6-ACC5-9902889738DD}" type="presParOf" srcId="{8BE46CA7-80C2-427B-AE40-719A3E0E1DDB}" destId="{913F5B01-AB06-4497-8D72-1B51B5D2B667}" srcOrd="1" destOrd="0" presId="urn:microsoft.com/office/officeart/2005/8/layout/cycle1"/>
    <dgm:cxn modelId="{39C9F03F-338F-44EF-A061-DB3480E56858}" type="presParOf" srcId="{8BE46CA7-80C2-427B-AE40-719A3E0E1DDB}" destId="{54129C7C-C0AC-46A6-9473-2454FD34C6EF}" srcOrd="2" destOrd="0" presId="urn:microsoft.com/office/officeart/2005/8/layout/cycle1"/>
    <dgm:cxn modelId="{B3C05CA7-4D1A-48CD-8841-6BE42C41C587}" type="presParOf" srcId="{8BE46CA7-80C2-427B-AE40-719A3E0E1DDB}" destId="{13EB8740-8555-4FDB-B39D-0B4D4AFCE1BC}" srcOrd="3" destOrd="0" presId="urn:microsoft.com/office/officeart/2005/8/layout/cycle1"/>
    <dgm:cxn modelId="{23B2AA1D-9409-46F3-B553-BA003AAFB3D6}" type="presParOf" srcId="{8BE46CA7-80C2-427B-AE40-719A3E0E1DDB}" destId="{D5AB70F6-491B-45AD-BB85-4149F46C0345}" srcOrd="4" destOrd="0" presId="urn:microsoft.com/office/officeart/2005/8/layout/cycle1"/>
    <dgm:cxn modelId="{4C60ED2E-54ED-4C55-9D92-850DC8F4611E}" type="presParOf" srcId="{8BE46CA7-80C2-427B-AE40-719A3E0E1DDB}" destId="{C27DC68B-9380-474E-AD93-DEDC4C6623E6}" srcOrd="5" destOrd="0" presId="urn:microsoft.com/office/officeart/2005/8/layout/cycle1"/>
    <dgm:cxn modelId="{CB08B4CB-15BA-4985-84D7-A42EB752F1AB}" type="presParOf" srcId="{8BE46CA7-80C2-427B-AE40-719A3E0E1DDB}" destId="{B9578945-B4CF-4FB2-8027-1DC94680F520}" srcOrd="6" destOrd="0" presId="urn:microsoft.com/office/officeart/2005/8/layout/cycle1"/>
    <dgm:cxn modelId="{767F1BEC-F6C9-42C8-8A6B-CD5DE9EC3E5A}" type="presParOf" srcId="{8BE46CA7-80C2-427B-AE40-719A3E0E1DDB}" destId="{62DF108B-1456-4343-9720-31FC636A573B}" srcOrd="7" destOrd="0" presId="urn:microsoft.com/office/officeart/2005/8/layout/cycle1"/>
    <dgm:cxn modelId="{A75BA545-8394-41C3-85EB-70E81EFBFD24}" type="presParOf" srcId="{8BE46CA7-80C2-427B-AE40-719A3E0E1DDB}" destId="{BBEBC9A2-3119-460C-9F67-F8EBDCDD1C5A}" srcOrd="8" destOrd="0" presId="urn:microsoft.com/office/officeart/2005/8/layout/cycle1"/>
    <dgm:cxn modelId="{289FB6D9-F94B-4CCC-A0E5-E70A0D7B3BCB}" type="presParOf" srcId="{8BE46CA7-80C2-427B-AE40-719A3E0E1DDB}" destId="{03045087-C21F-4725-8EE2-5B010017B25D}" srcOrd="9" destOrd="0" presId="urn:microsoft.com/office/officeart/2005/8/layout/cycle1"/>
    <dgm:cxn modelId="{DD53C49B-6D54-42E0-9B7B-4F5AE1C216D8}" type="presParOf" srcId="{8BE46CA7-80C2-427B-AE40-719A3E0E1DDB}" destId="{2F7FDC56-518C-498E-9D28-274E9D81D218}" srcOrd="10" destOrd="0" presId="urn:microsoft.com/office/officeart/2005/8/layout/cycle1"/>
    <dgm:cxn modelId="{5524A4CC-C836-4C9C-8CCC-B423D94E9392}" type="presParOf" srcId="{8BE46CA7-80C2-427B-AE40-719A3E0E1DDB}" destId="{28C1BCB7-AEB5-47DE-92BE-B7BD21BFA868}"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49E586-6632-41E9-8E39-4D78DED59F5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9C341DFC-68A2-412D-9B9A-23369F7ED658}">
      <dgm:prSet phldrT="[Text]"/>
      <dgm:spPr>
        <a:solidFill>
          <a:schemeClr val="tx2">
            <a:lumMod val="10000"/>
            <a:lumOff val="90000"/>
          </a:schemeClr>
        </a:solidFill>
      </dgm:spPr>
      <dgm:t>
        <a:bodyPr/>
        <a:lstStyle/>
        <a:p>
          <a:r>
            <a:rPr lang="en-US">
              <a:solidFill>
                <a:schemeClr val="tx1"/>
              </a:solidFill>
            </a:rPr>
            <a:t>Centralized Security Framework</a:t>
          </a:r>
        </a:p>
      </dgm:t>
    </dgm:pt>
    <dgm:pt modelId="{CC95E608-3046-43D6-9002-EE0314C22F8C}" type="parTrans" cxnId="{17574EDB-B2AA-4E67-B66D-286D8A9D0E8D}">
      <dgm:prSet/>
      <dgm:spPr/>
      <dgm:t>
        <a:bodyPr/>
        <a:lstStyle/>
        <a:p>
          <a:endParaRPr lang="en-US"/>
        </a:p>
      </dgm:t>
    </dgm:pt>
    <dgm:pt modelId="{6F5C113B-F326-4168-865F-E9D7B9E07930}" type="sibTrans" cxnId="{17574EDB-B2AA-4E67-B66D-286D8A9D0E8D}">
      <dgm:prSet/>
      <dgm:spPr/>
      <dgm:t>
        <a:bodyPr/>
        <a:lstStyle/>
        <a:p>
          <a:endParaRPr lang="en-US"/>
        </a:p>
      </dgm:t>
    </dgm:pt>
    <dgm:pt modelId="{4605175D-5A44-43B2-8CE4-995902DEA303}">
      <dgm:prSet phldrT="[Text]"/>
      <dgm:spPr/>
      <dgm:t>
        <a:bodyPr/>
        <a:lstStyle/>
        <a:p>
          <a:r>
            <a:rPr lang="en-US"/>
            <a:t>Comprehensive Security </a:t>
          </a:r>
        </a:p>
      </dgm:t>
    </dgm:pt>
    <dgm:pt modelId="{199F8B46-358D-4DDD-BDFF-073FE4FC8854}" type="parTrans" cxnId="{835DF86B-3204-4267-A5C2-31683C813D25}">
      <dgm:prSet/>
      <dgm:spPr/>
      <dgm:t>
        <a:bodyPr/>
        <a:lstStyle/>
        <a:p>
          <a:endParaRPr lang="en-US"/>
        </a:p>
      </dgm:t>
    </dgm:pt>
    <dgm:pt modelId="{F3546937-70BC-4496-AE8B-67A93BA6AD97}" type="sibTrans" cxnId="{835DF86B-3204-4267-A5C2-31683C813D25}">
      <dgm:prSet/>
      <dgm:spPr/>
      <dgm:t>
        <a:bodyPr/>
        <a:lstStyle/>
        <a:p>
          <a:endParaRPr lang="en-US"/>
        </a:p>
      </dgm:t>
    </dgm:pt>
    <dgm:pt modelId="{8695253F-4C44-4C71-B891-5780C4C681B9}">
      <dgm:prSet phldrT="[Text]"/>
      <dgm:spPr/>
      <dgm:t>
        <a:bodyPr/>
        <a:lstStyle/>
        <a:p>
          <a:r>
            <a:rPr lang="en-US"/>
            <a:t>MFA and SSO Implementation</a:t>
          </a:r>
        </a:p>
      </dgm:t>
    </dgm:pt>
    <dgm:pt modelId="{B2E2C626-4935-489D-B1E3-A9EFA45CB823}" type="parTrans" cxnId="{CB6AF379-55CD-4599-94D0-C99FFD10F62A}">
      <dgm:prSet/>
      <dgm:spPr/>
      <dgm:t>
        <a:bodyPr/>
        <a:lstStyle/>
        <a:p>
          <a:endParaRPr lang="en-US"/>
        </a:p>
      </dgm:t>
    </dgm:pt>
    <dgm:pt modelId="{16519556-B821-4CCB-8D7D-8DBDFC439D00}" type="sibTrans" cxnId="{CB6AF379-55CD-4599-94D0-C99FFD10F62A}">
      <dgm:prSet/>
      <dgm:spPr/>
      <dgm:t>
        <a:bodyPr/>
        <a:lstStyle/>
        <a:p>
          <a:endParaRPr lang="en-US"/>
        </a:p>
      </dgm:t>
    </dgm:pt>
    <dgm:pt modelId="{E6D7754E-930E-4E8A-8411-A4A755D2E71F}">
      <dgm:prSet phldrT="[Text]"/>
      <dgm:spPr>
        <a:solidFill>
          <a:schemeClr val="tx2">
            <a:lumMod val="10000"/>
            <a:lumOff val="90000"/>
          </a:schemeClr>
        </a:solidFill>
      </dgm:spPr>
      <dgm:t>
        <a:bodyPr/>
        <a:lstStyle/>
        <a:p>
          <a:r>
            <a:rPr lang="en-US">
              <a:solidFill>
                <a:schemeClr val="tx1"/>
              </a:solidFill>
            </a:rPr>
            <a:t>Standardized IT Service Management (ITSM)</a:t>
          </a:r>
        </a:p>
      </dgm:t>
    </dgm:pt>
    <dgm:pt modelId="{701D6EE3-5F1B-454B-9973-8964E6A97AB4}" type="parTrans" cxnId="{CBB5DEFC-03D9-4E8D-8E49-912F35BC4E85}">
      <dgm:prSet/>
      <dgm:spPr/>
      <dgm:t>
        <a:bodyPr/>
        <a:lstStyle/>
        <a:p>
          <a:endParaRPr lang="en-US"/>
        </a:p>
      </dgm:t>
    </dgm:pt>
    <dgm:pt modelId="{BE98307A-8E4F-4CEB-BD05-313B0F69194C}" type="sibTrans" cxnId="{CBB5DEFC-03D9-4E8D-8E49-912F35BC4E85}">
      <dgm:prSet/>
      <dgm:spPr/>
      <dgm:t>
        <a:bodyPr/>
        <a:lstStyle/>
        <a:p>
          <a:endParaRPr lang="en-US"/>
        </a:p>
      </dgm:t>
    </dgm:pt>
    <dgm:pt modelId="{678B01A4-57A0-4C0D-908D-7E96D9DA904B}">
      <dgm:prSet phldrT="[Text]"/>
      <dgm:spPr/>
      <dgm:t>
        <a:bodyPr/>
        <a:lstStyle/>
        <a:p>
          <a:r>
            <a:rPr lang="en-US"/>
            <a:t>Unified Service Delivery</a:t>
          </a:r>
        </a:p>
      </dgm:t>
    </dgm:pt>
    <dgm:pt modelId="{44D2E7DD-AB0E-4BDD-A818-0D1AFCD3F02C}" type="parTrans" cxnId="{6EB92CB3-0E89-49F3-A980-E6BFE0E4A4E7}">
      <dgm:prSet/>
      <dgm:spPr/>
      <dgm:t>
        <a:bodyPr/>
        <a:lstStyle/>
        <a:p>
          <a:endParaRPr lang="en-US"/>
        </a:p>
      </dgm:t>
    </dgm:pt>
    <dgm:pt modelId="{193D1D37-F343-4F48-8E62-848C0E28E28F}" type="sibTrans" cxnId="{6EB92CB3-0E89-49F3-A980-E6BFE0E4A4E7}">
      <dgm:prSet/>
      <dgm:spPr/>
      <dgm:t>
        <a:bodyPr/>
        <a:lstStyle/>
        <a:p>
          <a:endParaRPr lang="en-US"/>
        </a:p>
      </dgm:t>
    </dgm:pt>
    <dgm:pt modelId="{1FA8468C-1587-4F6E-A58E-F16D53B9CFF4}">
      <dgm:prSet phldrT="[Text]"/>
      <dgm:spPr/>
      <dgm:t>
        <a:bodyPr/>
        <a:lstStyle/>
        <a:p>
          <a:r>
            <a:rPr lang="en-US"/>
            <a:t>SLA &amp; SOP Implementation</a:t>
          </a:r>
        </a:p>
      </dgm:t>
    </dgm:pt>
    <dgm:pt modelId="{2F71C85C-8FA9-4460-A5A5-D06EF685CC07}" type="parTrans" cxnId="{E3EAA5C7-01BE-4DE2-AF49-D346554D13F9}">
      <dgm:prSet/>
      <dgm:spPr/>
      <dgm:t>
        <a:bodyPr/>
        <a:lstStyle/>
        <a:p>
          <a:endParaRPr lang="en-US"/>
        </a:p>
      </dgm:t>
    </dgm:pt>
    <dgm:pt modelId="{92242652-C41B-4ADA-AF36-EC404844C589}" type="sibTrans" cxnId="{E3EAA5C7-01BE-4DE2-AF49-D346554D13F9}">
      <dgm:prSet/>
      <dgm:spPr/>
      <dgm:t>
        <a:bodyPr/>
        <a:lstStyle/>
        <a:p>
          <a:endParaRPr lang="en-US"/>
        </a:p>
      </dgm:t>
    </dgm:pt>
    <dgm:pt modelId="{6E7BEE00-A34E-422C-AFA4-C10AAE40965C}">
      <dgm:prSet phldrT="[Text]"/>
      <dgm:spPr>
        <a:solidFill>
          <a:schemeClr val="tx2">
            <a:lumMod val="10000"/>
            <a:lumOff val="90000"/>
          </a:schemeClr>
        </a:solidFill>
      </dgm:spPr>
      <dgm:t>
        <a:bodyPr/>
        <a:lstStyle/>
        <a:p>
          <a:r>
            <a:rPr lang="en-US">
              <a:solidFill>
                <a:schemeClr val="tx1"/>
              </a:solidFill>
            </a:rPr>
            <a:t>Data Center Consolidation</a:t>
          </a:r>
        </a:p>
      </dgm:t>
    </dgm:pt>
    <dgm:pt modelId="{862CBF34-2679-4ABE-8350-393D5A0B38C6}" type="parTrans" cxnId="{E9D61E43-2E57-46A5-9B35-65F5883F638C}">
      <dgm:prSet/>
      <dgm:spPr/>
      <dgm:t>
        <a:bodyPr/>
        <a:lstStyle/>
        <a:p>
          <a:endParaRPr lang="en-US"/>
        </a:p>
      </dgm:t>
    </dgm:pt>
    <dgm:pt modelId="{666DB15D-C5B5-4247-8459-267FF11C48B2}" type="sibTrans" cxnId="{E9D61E43-2E57-46A5-9B35-65F5883F638C}">
      <dgm:prSet/>
      <dgm:spPr/>
      <dgm:t>
        <a:bodyPr/>
        <a:lstStyle/>
        <a:p>
          <a:endParaRPr lang="en-US"/>
        </a:p>
      </dgm:t>
    </dgm:pt>
    <dgm:pt modelId="{65B27BF1-8BA7-4AA4-9248-1F15B3445ECF}">
      <dgm:prSet phldrT="[Text]"/>
      <dgm:spPr/>
      <dgm:t>
        <a:bodyPr/>
        <a:lstStyle/>
        <a:p>
          <a:r>
            <a:rPr lang="en-US"/>
            <a:t>Backup and Redundancy</a:t>
          </a:r>
        </a:p>
      </dgm:t>
    </dgm:pt>
    <dgm:pt modelId="{AA776F4D-A443-4148-8840-3671C0A8A0F7}" type="parTrans" cxnId="{55F32F10-FE83-477A-BEFF-BFD06D64FD48}">
      <dgm:prSet/>
      <dgm:spPr/>
      <dgm:t>
        <a:bodyPr/>
        <a:lstStyle/>
        <a:p>
          <a:endParaRPr lang="en-US"/>
        </a:p>
      </dgm:t>
    </dgm:pt>
    <dgm:pt modelId="{10BF2CE1-1925-4280-AA25-3E535616B6AD}" type="sibTrans" cxnId="{55F32F10-FE83-477A-BEFF-BFD06D64FD48}">
      <dgm:prSet/>
      <dgm:spPr/>
      <dgm:t>
        <a:bodyPr/>
        <a:lstStyle/>
        <a:p>
          <a:endParaRPr lang="en-US"/>
        </a:p>
      </dgm:t>
    </dgm:pt>
    <dgm:pt modelId="{23DD79B3-45BD-4663-95C4-74786C9D2F46}">
      <dgm:prSet phldrT="[Text]"/>
      <dgm:spPr/>
      <dgm:t>
        <a:bodyPr/>
        <a:lstStyle/>
        <a:p>
          <a:r>
            <a:rPr lang="en-US"/>
            <a:t>Cost Efficiency &amp; Scalability</a:t>
          </a:r>
        </a:p>
      </dgm:t>
    </dgm:pt>
    <dgm:pt modelId="{795441F4-6C09-4330-BA6A-38808A3F7963}" type="parTrans" cxnId="{38E8EEF2-3363-4A42-B4C3-D562720A0CE3}">
      <dgm:prSet/>
      <dgm:spPr/>
      <dgm:t>
        <a:bodyPr/>
        <a:lstStyle/>
        <a:p>
          <a:endParaRPr lang="en-US"/>
        </a:p>
      </dgm:t>
    </dgm:pt>
    <dgm:pt modelId="{D64B65F8-9095-4DCB-813D-E568A6B65949}" type="sibTrans" cxnId="{38E8EEF2-3363-4A42-B4C3-D562720A0CE3}">
      <dgm:prSet/>
      <dgm:spPr/>
      <dgm:t>
        <a:bodyPr/>
        <a:lstStyle/>
        <a:p>
          <a:endParaRPr lang="en-US"/>
        </a:p>
      </dgm:t>
    </dgm:pt>
    <dgm:pt modelId="{C6B710E6-60C8-4CC7-A66C-D723F64AAF05}" type="pres">
      <dgm:prSet presAssocID="{5849E586-6632-41E9-8E39-4D78DED59F5A}" presName="Name0" presStyleCnt="0">
        <dgm:presLayoutVars>
          <dgm:dir/>
          <dgm:animLvl val="lvl"/>
          <dgm:resizeHandles/>
        </dgm:presLayoutVars>
      </dgm:prSet>
      <dgm:spPr/>
    </dgm:pt>
    <dgm:pt modelId="{1D92A2B4-4C68-4FA2-B552-490C89719540}" type="pres">
      <dgm:prSet presAssocID="{9C341DFC-68A2-412D-9B9A-23369F7ED658}" presName="linNode" presStyleCnt="0"/>
      <dgm:spPr/>
    </dgm:pt>
    <dgm:pt modelId="{B196ED27-1A86-4EEA-9B2C-1614212AEEEE}" type="pres">
      <dgm:prSet presAssocID="{9C341DFC-68A2-412D-9B9A-23369F7ED658}" presName="parentShp" presStyleLbl="node1" presStyleIdx="0" presStyleCnt="3">
        <dgm:presLayoutVars>
          <dgm:bulletEnabled val="1"/>
        </dgm:presLayoutVars>
      </dgm:prSet>
      <dgm:spPr/>
    </dgm:pt>
    <dgm:pt modelId="{15F214BE-C3C4-451C-9AEF-B48A689F7DCB}" type="pres">
      <dgm:prSet presAssocID="{9C341DFC-68A2-412D-9B9A-23369F7ED658}" presName="childShp" presStyleLbl="bgAccFollowNode1" presStyleIdx="0" presStyleCnt="3">
        <dgm:presLayoutVars>
          <dgm:bulletEnabled val="1"/>
        </dgm:presLayoutVars>
      </dgm:prSet>
      <dgm:spPr/>
    </dgm:pt>
    <dgm:pt modelId="{3C9056AE-80B9-43B5-9E76-932F70C641A4}" type="pres">
      <dgm:prSet presAssocID="{6F5C113B-F326-4168-865F-E9D7B9E07930}" presName="spacing" presStyleCnt="0"/>
      <dgm:spPr/>
    </dgm:pt>
    <dgm:pt modelId="{D8864321-D042-4A41-8BBD-F00AAE18B6CB}" type="pres">
      <dgm:prSet presAssocID="{E6D7754E-930E-4E8A-8411-A4A755D2E71F}" presName="linNode" presStyleCnt="0"/>
      <dgm:spPr/>
    </dgm:pt>
    <dgm:pt modelId="{B4F16121-03EA-4C9F-A7BD-8EACFC2CDB32}" type="pres">
      <dgm:prSet presAssocID="{E6D7754E-930E-4E8A-8411-A4A755D2E71F}" presName="parentShp" presStyleLbl="node1" presStyleIdx="1" presStyleCnt="3">
        <dgm:presLayoutVars>
          <dgm:bulletEnabled val="1"/>
        </dgm:presLayoutVars>
      </dgm:prSet>
      <dgm:spPr/>
    </dgm:pt>
    <dgm:pt modelId="{13558571-BD25-4F94-9E12-CD2165DC5F06}" type="pres">
      <dgm:prSet presAssocID="{E6D7754E-930E-4E8A-8411-A4A755D2E71F}" presName="childShp" presStyleLbl="bgAccFollowNode1" presStyleIdx="1" presStyleCnt="3">
        <dgm:presLayoutVars>
          <dgm:bulletEnabled val="1"/>
        </dgm:presLayoutVars>
      </dgm:prSet>
      <dgm:spPr/>
    </dgm:pt>
    <dgm:pt modelId="{4CDDC3FE-9D4C-4BC3-A5C2-9443E1EE256D}" type="pres">
      <dgm:prSet presAssocID="{BE98307A-8E4F-4CEB-BD05-313B0F69194C}" presName="spacing" presStyleCnt="0"/>
      <dgm:spPr/>
    </dgm:pt>
    <dgm:pt modelId="{9745C5AA-09FC-4D5E-B530-6C844F0382F5}" type="pres">
      <dgm:prSet presAssocID="{6E7BEE00-A34E-422C-AFA4-C10AAE40965C}" presName="linNode" presStyleCnt="0"/>
      <dgm:spPr/>
    </dgm:pt>
    <dgm:pt modelId="{D7C00497-C684-446F-B31D-498312649E23}" type="pres">
      <dgm:prSet presAssocID="{6E7BEE00-A34E-422C-AFA4-C10AAE40965C}" presName="parentShp" presStyleLbl="node1" presStyleIdx="2" presStyleCnt="3">
        <dgm:presLayoutVars>
          <dgm:bulletEnabled val="1"/>
        </dgm:presLayoutVars>
      </dgm:prSet>
      <dgm:spPr/>
    </dgm:pt>
    <dgm:pt modelId="{258F8EC6-A424-489B-8769-56E8416D05A3}" type="pres">
      <dgm:prSet presAssocID="{6E7BEE00-A34E-422C-AFA4-C10AAE40965C}" presName="childShp" presStyleLbl="bgAccFollowNode1" presStyleIdx="2" presStyleCnt="3">
        <dgm:presLayoutVars>
          <dgm:bulletEnabled val="1"/>
        </dgm:presLayoutVars>
      </dgm:prSet>
      <dgm:spPr/>
    </dgm:pt>
  </dgm:ptLst>
  <dgm:cxnLst>
    <dgm:cxn modelId="{E305D501-9878-4049-9E48-F0732E2A1823}" type="presOf" srcId="{678B01A4-57A0-4C0D-908D-7E96D9DA904B}" destId="{13558571-BD25-4F94-9E12-CD2165DC5F06}" srcOrd="0" destOrd="0" presId="urn:microsoft.com/office/officeart/2005/8/layout/vList6"/>
    <dgm:cxn modelId="{55F32F10-FE83-477A-BEFF-BFD06D64FD48}" srcId="{6E7BEE00-A34E-422C-AFA4-C10AAE40965C}" destId="{65B27BF1-8BA7-4AA4-9248-1F15B3445ECF}" srcOrd="1" destOrd="0" parTransId="{AA776F4D-A443-4148-8840-3671C0A8A0F7}" sibTransId="{10BF2CE1-1925-4280-AA25-3E535616B6AD}"/>
    <dgm:cxn modelId="{7DF0EA3F-CCDD-47A9-8C8B-59BDB0920294}" type="presOf" srcId="{8695253F-4C44-4C71-B891-5780C4C681B9}" destId="{15F214BE-C3C4-451C-9AEF-B48A689F7DCB}" srcOrd="0" destOrd="1" presId="urn:microsoft.com/office/officeart/2005/8/layout/vList6"/>
    <dgm:cxn modelId="{E9D61E43-2E57-46A5-9B35-65F5883F638C}" srcId="{5849E586-6632-41E9-8E39-4D78DED59F5A}" destId="{6E7BEE00-A34E-422C-AFA4-C10AAE40965C}" srcOrd="2" destOrd="0" parTransId="{862CBF34-2679-4ABE-8350-393D5A0B38C6}" sibTransId="{666DB15D-C5B5-4247-8459-267FF11C48B2}"/>
    <dgm:cxn modelId="{51913A49-3C76-4AA9-952D-043110100AF8}" type="presOf" srcId="{65B27BF1-8BA7-4AA4-9248-1F15B3445ECF}" destId="{258F8EC6-A424-489B-8769-56E8416D05A3}" srcOrd="0" destOrd="1" presId="urn:microsoft.com/office/officeart/2005/8/layout/vList6"/>
    <dgm:cxn modelId="{835DF86B-3204-4267-A5C2-31683C813D25}" srcId="{9C341DFC-68A2-412D-9B9A-23369F7ED658}" destId="{4605175D-5A44-43B2-8CE4-995902DEA303}" srcOrd="0" destOrd="0" parTransId="{199F8B46-358D-4DDD-BDFF-073FE4FC8854}" sibTransId="{F3546937-70BC-4496-AE8B-67A93BA6AD97}"/>
    <dgm:cxn modelId="{613CAF70-59AC-463C-93C8-120D402DDC12}" type="presOf" srcId="{6E7BEE00-A34E-422C-AFA4-C10AAE40965C}" destId="{D7C00497-C684-446F-B31D-498312649E23}" srcOrd="0" destOrd="0" presId="urn:microsoft.com/office/officeart/2005/8/layout/vList6"/>
    <dgm:cxn modelId="{CB6AF379-55CD-4599-94D0-C99FFD10F62A}" srcId="{9C341DFC-68A2-412D-9B9A-23369F7ED658}" destId="{8695253F-4C44-4C71-B891-5780C4C681B9}" srcOrd="1" destOrd="0" parTransId="{B2E2C626-4935-489D-B1E3-A9EFA45CB823}" sibTransId="{16519556-B821-4CCB-8D7D-8DBDFC439D00}"/>
    <dgm:cxn modelId="{9EEDE87B-AFBA-4264-B3EB-8E182241B61C}" type="presOf" srcId="{9C341DFC-68A2-412D-9B9A-23369F7ED658}" destId="{B196ED27-1A86-4EEA-9B2C-1614212AEEEE}" srcOrd="0" destOrd="0" presId="urn:microsoft.com/office/officeart/2005/8/layout/vList6"/>
    <dgm:cxn modelId="{69A7B285-99AA-4468-9F4B-A80905E99F7C}" type="presOf" srcId="{23DD79B3-45BD-4663-95C4-74786C9D2F46}" destId="{258F8EC6-A424-489B-8769-56E8416D05A3}" srcOrd="0" destOrd="0" presId="urn:microsoft.com/office/officeart/2005/8/layout/vList6"/>
    <dgm:cxn modelId="{6EB92CB3-0E89-49F3-A980-E6BFE0E4A4E7}" srcId="{E6D7754E-930E-4E8A-8411-A4A755D2E71F}" destId="{678B01A4-57A0-4C0D-908D-7E96D9DA904B}" srcOrd="0" destOrd="0" parTransId="{44D2E7DD-AB0E-4BDD-A818-0D1AFCD3F02C}" sibTransId="{193D1D37-F343-4F48-8E62-848C0E28E28F}"/>
    <dgm:cxn modelId="{E3EAA5C7-01BE-4DE2-AF49-D346554D13F9}" srcId="{E6D7754E-930E-4E8A-8411-A4A755D2E71F}" destId="{1FA8468C-1587-4F6E-A58E-F16D53B9CFF4}" srcOrd="1" destOrd="0" parTransId="{2F71C85C-8FA9-4460-A5A5-D06EF685CC07}" sibTransId="{92242652-C41B-4ADA-AF36-EC404844C589}"/>
    <dgm:cxn modelId="{48198ACE-754F-4C24-B704-995BC791DC29}" type="presOf" srcId="{4605175D-5A44-43B2-8CE4-995902DEA303}" destId="{15F214BE-C3C4-451C-9AEF-B48A689F7DCB}" srcOrd="0" destOrd="0" presId="urn:microsoft.com/office/officeart/2005/8/layout/vList6"/>
    <dgm:cxn modelId="{4FE91ED6-C7EA-429A-AAAB-3AD664FF0ABA}" type="presOf" srcId="{1FA8468C-1587-4F6E-A58E-F16D53B9CFF4}" destId="{13558571-BD25-4F94-9E12-CD2165DC5F06}" srcOrd="0" destOrd="1" presId="urn:microsoft.com/office/officeart/2005/8/layout/vList6"/>
    <dgm:cxn modelId="{17574EDB-B2AA-4E67-B66D-286D8A9D0E8D}" srcId="{5849E586-6632-41E9-8E39-4D78DED59F5A}" destId="{9C341DFC-68A2-412D-9B9A-23369F7ED658}" srcOrd="0" destOrd="0" parTransId="{CC95E608-3046-43D6-9002-EE0314C22F8C}" sibTransId="{6F5C113B-F326-4168-865F-E9D7B9E07930}"/>
    <dgm:cxn modelId="{050D82E2-C7D8-4BF0-913D-94A9E0BDFB96}" type="presOf" srcId="{E6D7754E-930E-4E8A-8411-A4A755D2E71F}" destId="{B4F16121-03EA-4C9F-A7BD-8EACFC2CDB32}" srcOrd="0" destOrd="0" presId="urn:microsoft.com/office/officeart/2005/8/layout/vList6"/>
    <dgm:cxn modelId="{D5D561F1-399A-4EAF-A6EC-527FC4031343}" type="presOf" srcId="{5849E586-6632-41E9-8E39-4D78DED59F5A}" destId="{C6B710E6-60C8-4CC7-A66C-D723F64AAF05}" srcOrd="0" destOrd="0" presId="urn:microsoft.com/office/officeart/2005/8/layout/vList6"/>
    <dgm:cxn modelId="{38E8EEF2-3363-4A42-B4C3-D562720A0CE3}" srcId="{6E7BEE00-A34E-422C-AFA4-C10AAE40965C}" destId="{23DD79B3-45BD-4663-95C4-74786C9D2F46}" srcOrd="0" destOrd="0" parTransId="{795441F4-6C09-4330-BA6A-38808A3F7963}" sibTransId="{D64B65F8-9095-4DCB-813D-E568A6B65949}"/>
    <dgm:cxn modelId="{CBB5DEFC-03D9-4E8D-8E49-912F35BC4E85}" srcId="{5849E586-6632-41E9-8E39-4D78DED59F5A}" destId="{E6D7754E-930E-4E8A-8411-A4A755D2E71F}" srcOrd="1" destOrd="0" parTransId="{701D6EE3-5F1B-454B-9973-8964E6A97AB4}" sibTransId="{BE98307A-8E4F-4CEB-BD05-313B0F69194C}"/>
    <dgm:cxn modelId="{CD167D20-C49A-4358-89F8-4526F7FBBECC}" type="presParOf" srcId="{C6B710E6-60C8-4CC7-A66C-D723F64AAF05}" destId="{1D92A2B4-4C68-4FA2-B552-490C89719540}" srcOrd="0" destOrd="0" presId="urn:microsoft.com/office/officeart/2005/8/layout/vList6"/>
    <dgm:cxn modelId="{A043C218-1397-4BF0-A96F-9E988DA76F1A}" type="presParOf" srcId="{1D92A2B4-4C68-4FA2-B552-490C89719540}" destId="{B196ED27-1A86-4EEA-9B2C-1614212AEEEE}" srcOrd="0" destOrd="0" presId="urn:microsoft.com/office/officeart/2005/8/layout/vList6"/>
    <dgm:cxn modelId="{DBFD57B7-6A03-4874-9D4E-98DF57292957}" type="presParOf" srcId="{1D92A2B4-4C68-4FA2-B552-490C89719540}" destId="{15F214BE-C3C4-451C-9AEF-B48A689F7DCB}" srcOrd="1" destOrd="0" presId="urn:microsoft.com/office/officeart/2005/8/layout/vList6"/>
    <dgm:cxn modelId="{7F415FE4-8ECE-4735-9349-6D68F63287B0}" type="presParOf" srcId="{C6B710E6-60C8-4CC7-A66C-D723F64AAF05}" destId="{3C9056AE-80B9-43B5-9E76-932F70C641A4}" srcOrd="1" destOrd="0" presId="urn:microsoft.com/office/officeart/2005/8/layout/vList6"/>
    <dgm:cxn modelId="{05DBCDC9-FA08-4121-BEE6-6C17BD074C26}" type="presParOf" srcId="{C6B710E6-60C8-4CC7-A66C-D723F64AAF05}" destId="{D8864321-D042-4A41-8BBD-F00AAE18B6CB}" srcOrd="2" destOrd="0" presId="urn:microsoft.com/office/officeart/2005/8/layout/vList6"/>
    <dgm:cxn modelId="{107AB850-7F0E-470E-BCBB-F1B668FD3391}" type="presParOf" srcId="{D8864321-D042-4A41-8BBD-F00AAE18B6CB}" destId="{B4F16121-03EA-4C9F-A7BD-8EACFC2CDB32}" srcOrd="0" destOrd="0" presId="urn:microsoft.com/office/officeart/2005/8/layout/vList6"/>
    <dgm:cxn modelId="{B1AAE466-0346-4618-B2B1-6A0B8EDFE39F}" type="presParOf" srcId="{D8864321-D042-4A41-8BBD-F00AAE18B6CB}" destId="{13558571-BD25-4F94-9E12-CD2165DC5F06}" srcOrd="1" destOrd="0" presId="urn:microsoft.com/office/officeart/2005/8/layout/vList6"/>
    <dgm:cxn modelId="{FF30513D-301F-48FA-A7E7-A917474A769A}" type="presParOf" srcId="{C6B710E6-60C8-4CC7-A66C-D723F64AAF05}" destId="{4CDDC3FE-9D4C-4BC3-A5C2-9443E1EE256D}" srcOrd="3" destOrd="0" presId="urn:microsoft.com/office/officeart/2005/8/layout/vList6"/>
    <dgm:cxn modelId="{9B479C20-9DA4-4EE1-B180-2C0CC24BDDA1}" type="presParOf" srcId="{C6B710E6-60C8-4CC7-A66C-D723F64AAF05}" destId="{9745C5AA-09FC-4D5E-B530-6C844F0382F5}" srcOrd="4" destOrd="0" presId="urn:microsoft.com/office/officeart/2005/8/layout/vList6"/>
    <dgm:cxn modelId="{3D2B58BB-2A18-4E7F-80B3-30E6BF6D3765}" type="presParOf" srcId="{9745C5AA-09FC-4D5E-B530-6C844F0382F5}" destId="{D7C00497-C684-446F-B31D-498312649E23}" srcOrd="0" destOrd="0" presId="urn:microsoft.com/office/officeart/2005/8/layout/vList6"/>
    <dgm:cxn modelId="{D9D8D628-F7FB-475B-9080-D0141481E372}" type="presParOf" srcId="{9745C5AA-09FC-4D5E-B530-6C844F0382F5}" destId="{258F8EC6-A424-489B-8769-56E8416D05A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F49BC6-807C-47CA-9EB6-124EE2B66C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9B57A5A-8215-4F95-AD1F-D15A244C1949}">
      <dgm:prSet phldrT="[Text]"/>
      <dgm:spPr>
        <a:solidFill>
          <a:schemeClr val="tx2">
            <a:lumMod val="10000"/>
            <a:lumOff val="90000"/>
          </a:schemeClr>
        </a:solidFill>
      </dgm:spPr>
      <dgm:t>
        <a:bodyPr/>
        <a:lstStyle/>
        <a:p>
          <a:r>
            <a:rPr lang="en-US">
              <a:solidFill>
                <a:schemeClr val="tx1"/>
              </a:solidFill>
            </a:rPr>
            <a:t>Year 1 (Q1-Q4): Planning and Assessment &amp; Initial Implementations</a:t>
          </a:r>
        </a:p>
      </dgm:t>
    </dgm:pt>
    <dgm:pt modelId="{6791091D-62BB-4B4E-B6C7-1C56F0E23EB7}" type="parTrans" cxnId="{91D6F097-CDBA-4CA0-B5EE-01E2088828A3}">
      <dgm:prSet/>
      <dgm:spPr/>
      <dgm:t>
        <a:bodyPr/>
        <a:lstStyle/>
        <a:p>
          <a:endParaRPr lang="en-US"/>
        </a:p>
      </dgm:t>
    </dgm:pt>
    <dgm:pt modelId="{DB165AFF-609C-4842-BFDC-8479F696E1AA}" type="sibTrans" cxnId="{91D6F097-CDBA-4CA0-B5EE-01E2088828A3}">
      <dgm:prSet/>
      <dgm:spPr/>
      <dgm:t>
        <a:bodyPr/>
        <a:lstStyle/>
        <a:p>
          <a:endParaRPr lang="en-US"/>
        </a:p>
      </dgm:t>
    </dgm:pt>
    <dgm:pt modelId="{2FACDC9E-83DD-4548-8830-DACF6DA50167}">
      <dgm:prSet phldrT="[Text]"/>
      <dgm:spPr/>
      <dgm:t>
        <a:bodyPr/>
        <a:lstStyle/>
        <a:p>
          <a:r>
            <a:rPr lang="en-US"/>
            <a:t>The first year focuses on planning, selecting vendors, and setting up the foundational systems such as the IAM system and IT service management. This stage sets the groundwork for all subsequent phases.</a:t>
          </a:r>
          <a:br>
            <a:rPr lang="en-US"/>
          </a:br>
          <a:endParaRPr lang="en-US"/>
        </a:p>
      </dgm:t>
    </dgm:pt>
    <dgm:pt modelId="{1777D316-4036-457A-AA4C-5F2CD3792D68}" type="parTrans" cxnId="{D7B7A47B-82C7-4322-9C7D-33631BE825EE}">
      <dgm:prSet/>
      <dgm:spPr/>
      <dgm:t>
        <a:bodyPr/>
        <a:lstStyle/>
        <a:p>
          <a:endParaRPr lang="en-US"/>
        </a:p>
      </dgm:t>
    </dgm:pt>
    <dgm:pt modelId="{FB8FA54A-6FF4-4065-BB57-33777623E41F}" type="sibTrans" cxnId="{D7B7A47B-82C7-4322-9C7D-33631BE825EE}">
      <dgm:prSet/>
      <dgm:spPr/>
      <dgm:t>
        <a:bodyPr/>
        <a:lstStyle/>
        <a:p>
          <a:endParaRPr lang="en-US"/>
        </a:p>
      </dgm:t>
    </dgm:pt>
    <dgm:pt modelId="{B9B06A3C-580D-425B-A47E-4A7BB0BF1102}">
      <dgm:prSet phldrT="[Text]"/>
      <dgm:spPr>
        <a:solidFill>
          <a:schemeClr val="tx2">
            <a:lumMod val="10000"/>
            <a:lumOff val="90000"/>
          </a:schemeClr>
        </a:solidFill>
      </dgm:spPr>
      <dgm:t>
        <a:bodyPr/>
        <a:lstStyle/>
        <a:p>
          <a:r>
            <a:rPr lang="en-US">
              <a:solidFill>
                <a:schemeClr val="tx1"/>
              </a:solidFill>
            </a:rPr>
            <a:t>Year 2 (Q5-Q8): Implementation and Consolidation</a:t>
          </a:r>
        </a:p>
      </dgm:t>
    </dgm:pt>
    <dgm:pt modelId="{0772B67D-9431-4FC3-8B38-1EC7A46CF0DE}" type="parTrans" cxnId="{C23EA4CD-3AD9-40EA-BAFB-B68F8AF2A358}">
      <dgm:prSet/>
      <dgm:spPr/>
      <dgm:t>
        <a:bodyPr/>
        <a:lstStyle/>
        <a:p>
          <a:endParaRPr lang="en-US"/>
        </a:p>
      </dgm:t>
    </dgm:pt>
    <dgm:pt modelId="{BC2D17C3-0B14-425B-A66E-C74E55907F40}" type="sibTrans" cxnId="{C23EA4CD-3AD9-40EA-BAFB-B68F8AF2A358}">
      <dgm:prSet/>
      <dgm:spPr/>
      <dgm:t>
        <a:bodyPr/>
        <a:lstStyle/>
        <a:p>
          <a:endParaRPr lang="en-US"/>
        </a:p>
      </dgm:t>
    </dgm:pt>
    <dgm:pt modelId="{C262F377-ED27-4664-8651-41B1351C4A3D}">
      <dgm:prSet phldrT="[Text]"/>
      <dgm:spPr/>
      <dgm:t>
        <a:bodyPr/>
        <a:lstStyle/>
        <a:p>
          <a:r>
            <a:rPr lang="en-US"/>
            <a:t>In year two, the primary focus is on implementing the centralized IAM system and consolidating IT services. The second half of year two shifts toward data center consolidation and testing, ensuring that systems are optimized and fully integrated.</a:t>
          </a:r>
          <a:br>
            <a:rPr lang="en-US"/>
          </a:br>
          <a:endParaRPr lang="en-US"/>
        </a:p>
      </dgm:t>
    </dgm:pt>
    <dgm:pt modelId="{A6D74AB4-765B-4A6C-9766-D11F496861F8}" type="parTrans" cxnId="{F66C7DE8-C50A-4ECD-A1A2-32448D1632A0}">
      <dgm:prSet/>
      <dgm:spPr/>
      <dgm:t>
        <a:bodyPr/>
        <a:lstStyle/>
        <a:p>
          <a:endParaRPr lang="en-US"/>
        </a:p>
      </dgm:t>
    </dgm:pt>
    <dgm:pt modelId="{7FDDDCA7-48D5-4B63-866E-71C9BA25D051}" type="sibTrans" cxnId="{F66C7DE8-C50A-4ECD-A1A2-32448D1632A0}">
      <dgm:prSet/>
      <dgm:spPr/>
      <dgm:t>
        <a:bodyPr/>
        <a:lstStyle/>
        <a:p>
          <a:endParaRPr lang="en-US"/>
        </a:p>
      </dgm:t>
    </dgm:pt>
    <dgm:pt modelId="{3ED5273C-61DC-4636-B043-6F2A9C6DD02E}">
      <dgm:prSet phldrT="[Text]"/>
      <dgm:spPr>
        <a:solidFill>
          <a:schemeClr val="tx2">
            <a:lumMod val="10000"/>
            <a:lumOff val="90000"/>
          </a:schemeClr>
        </a:solidFill>
      </dgm:spPr>
      <dgm:t>
        <a:bodyPr/>
        <a:lstStyle/>
        <a:p>
          <a:r>
            <a:rPr lang="en-US">
              <a:solidFill>
                <a:schemeClr val="tx1"/>
              </a:solidFill>
            </a:rPr>
            <a:t>Year 3 (Q9-Q12): Final Deployment and Continuous Improvement</a:t>
          </a:r>
        </a:p>
      </dgm:t>
    </dgm:pt>
    <dgm:pt modelId="{769BC994-4315-4178-86AE-7CA87D5E59A0}" type="parTrans" cxnId="{D5D402ED-62DF-4AC1-88DA-4BBE340D4399}">
      <dgm:prSet/>
      <dgm:spPr/>
      <dgm:t>
        <a:bodyPr/>
        <a:lstStyle/>
        <a:p>
          <a:endParaRPr lang="en-US"/>
        </a:p>
      </dgm:t>
    </dgm:pt>
    <dgm:pt modelId="{06F1F980-DA22-40C9-8A81-5A94DEA7BD92}" type="sibTrans" cxnId="{D5D402ED-62DF-4AC1-88DA-4BBE340D4399}">
      <dgm:prSet/>
      <dgm:spPr/>
      <dgm:t>
        <a:bodyPr/>
        <a:lstStyle/>
        <a:p>
          <a:endParaRPr lang="en-US"/>
        </a:p>
      </dgm:t>
    </dgm:pt>
    <dgm:pt modelId="{88145B80-AB32-4055-82FE-311FFDF122AE}">
      <dgm:prSet phldrT="[Text]"/>
      <dgm:spPr/>
      <dgm:t>
        <a:bodyPr/>
        <a:lstStyle/>
        <a:p>
          <a:r>
            <a:rPr lang="en-US"/>
            <a:t>The final year completes the full deployment of systems, followed by comprehensive staff training and documentation. Continuous improvement measures are implemented to ensure the systems are scalable and adaptable to future changes. The final quarter is reserved for project evaluation and reporting to assess the impact of the transformation.</a:t>
          </a:r>
        </a:p>
      </dgm:t>
    </dgm:pt>
    <dgm:pt modelId="{55F1EEF1-CEF3-4489-A9FE-A02827B9ED9B}" type="parTrans" cxnId="{D360FD05-2366-49E5-B827-F1C952F29E81}">
      <dgm:prSet/>
      <dgm:spPr/>
      <dgm:t>
        <a:bodyPr/>
        <a:lstStyle/>
        <a:p>
          <a:endParaRPr lang="en-US"/>
        </a:p>
      </dgm:t>
    </dgm:pt>
    <dgm:pt modelId="{4AC1B2B7-56D0-4BBE-BA7B-FC622C79472F}" type="sibTrans" cxnId="{D360FD05-2366-49E5-B827-F1C952F29E81}">
      <dgm:prSet/>
      <dgm:spPr/>
      <dgm:t>
        <a:bodyPr/>
        <a:lstStyle/>
        <a:p>
          <a:endParaRPr lang="en-US"/>
        </a:p>
      </dgm:t>
    </dgm:pt>
    <dgm:pt modelId="{5E33686A-571E-45A0-97B6-D344203270DD}" type="pres">
      <dgm:prSet presAssocID="{96F49BC6-807C-47CA-9EB6-124EE2B66C94}" presName="linear" presStyleCnt="0">
        <dgm:presLayoutVars>
          <dgm:animLvl val="lvl"/>
          <dgm:resizeHandles val="exact"/>
        </dgm:presLayoutVars>
      </dgm:prSet>
      <dgm:spPr/>
    </dgm:pt>
    <dgm:pt modelId="{5C55BDED-C1FD-4B37-997B-6D1A4A7265C0}" type="pres">
      <dgm:prSet presAssocID="{E9B57A5A-8215-4F95-AD1F-D15A244C1949}" presName="parentText" presStyleLbl="node1" presStyleIdx="0" presStyleCnt="3">
        <dgm:presLayoutVars>
          <dgm:chMax val="0"/>
          <dgm:bulletEnabled val="1"/>
        </dgm:presLayoutVars>
      </dgm:prSet>
      <dgm:spPr/>
    </dgm:pt>
    <dgm:pt modelId="{6EF071E4-7914-4BB2-8F62-4A453C112A0B}" type="pres">
      <dgm:prSet presAssocID="{E9B57A5A-8215-4F95-AD1F-D15A244C1949}" presName="childText" presStyleLbl="revTx" presStyleIdx="0" presStyleCnt="3">
        <dgm:presLayoutVars>
          <dgm:bulletEnabled val="1"/>
        </dgm:presLayoutVars>
      </dgm:prSet>
      <dgm:spPr/>
    </dgm:pt>
    <dgm:pt modelId="{B61E0BC2-CF38-43E2-BFED-3184CB167D08}" type="pres">
      <dgm:prSet presAssocID="{B9B06A3C-580D-425B-A47E-4A7BB0BF1102}" presName="parentText" presStyleLbl="node1" presStyleIdx="1" presStyleCnt="3">
        <dgm:presLayoutVars>
          <dgm:chMax val="0"/>
          <dgm:bulletEnabled val="1"/>
        </dgm:presLayoutVars>
      </dgm:prSet>
      <dgm:spPr/>
    </dgm:pt>
    <dgm:pt modelId="{FDEB4CB2-D5BC-4C62-9DF8-FF8FFBA9517D}" type="pres">
      <dgm:prSet presAssocID="{B9B06A3C-580D-425B-A47E-4A7BB0BF1102}" presName="childText" presStyleLbl="revTx" presStyleIdx="1" presStyleCnt="3">
        <dgm:presLayoutVars>
          <dgm:bulletEnabled val="1"/>
        </dgm:presLayoutVars>
      </dgm:prSet>
      <dgm:spPr/>
    </dgm:pt>
    <dgm:pt modelId="{8637C49F-B5B8-4841-A6BA-860198808EBF}" type="pres">
      <dgm:prSet presAssocID="{3ED5273C-61DC-4636-B043-6F2A9C6DD02E}" presName="parentText" presStyleLbl="node1" presStyleIdx="2" presStyleCnt="3">
        <dgm:presLayoutVars>
          <dgm:chMax val="0"/>
          <dgm:bulletEnabled val="1"/>
        </dgm:presLayoutVars>
      </dgm:prSet>
      <dgm:spPr/>
    </dgm:pt>
    <dgm:pt modelId="{6868617D-3380-4C33-8597-9218B6728654}" type="pres">
      <dgm:prSet presAssocID="{3ED5273C-61DC-4636-B043-6F2A9C6DD02E}" presName="childText" presStyleLbl="revTx" presStyleIdx="2" presStyleCnt="3">
        <dgm:presLayoutVars>
          <dgm:bulletEnabled val="1"/>
        </dgm:presLayoutVars>
      </dgm:prSet>
      <dgm:spPr/>
    </dgm:pt>
  </dgm:ptLst>
  <dgm:cxnLst>
    <dgm:cxn modelId="{D360FD05-2366-49E5-B827-F1C952F29E81}" srcId="{3ED5273C-61DC-4636-B043-6F2A9C6DD02E}" destId="{88145B80-AB32-4055-82FE-311FFDF122AE}" srcOrd="0" destOrd="0" parTransId="{55F1EEF1-CEF3-4489-A9FE-A02827B9ED9B}" sibTransId="{4AC1B2B7-56D0-4BBE-BA7B-FC622C79472F}"/>
    <dgm:cxn modelId="{77405509-34F2-48AA-8FE2-F74242BF0EC1}" type="presOf" srcId="{B9B06A3C-580D-425B-A47E-4A7BB0BF1102}" destId="{B61E0BC2-CF38-43E2-BFED-3184CB167D08}" srcOrd="0" destOrd="0" presId="urn:microsoft.com/office/officeart/2005/8/layout/vList2"/>
    <dgm:cxn modelId="{15FA4317-0D49-4E5C-90CF-C7D9FA40A68C}" type="presOf" srcId="{88145B80-AB32-4055-82FE-311FFDF122AE}" destId="{6868617D-3380-4C33-8597-9218B6728654}" srcOrd="0" destOrd="0" presId="urn:microsoft.com/office/officeart/2005/8/layout/vList2"/>
    <dgm:cxn modelId="{A66EEF26-2A90-442B-A212-A0DA33A446D0}" type="presOf" srcId="{2FACDC9E-83DD-4548-8830-DACF6DA50167}" destId="{6EF071E4-7914-4BB2-8F62-4A453C112A0B}" srcOrd="0" destOrd="0" presId="urn:microsoft.com/office/officeart/2005/8/layout/vList2"/>
    <dgm:cxn modelId="{72CE033F-F3D8-41A0-91D6-F9DA7E1FFC98}" type="presOf" srcId="{E9B57A5A-8215-4F95-AD1F-D15A244C1949}" destId="{5C55BDED-C1FD-4B37-997B-6D1A4A7265C0}" srcOrd="0" destOrd="0" presId="urn:microsoft.com/office/officeart/2005/8/layout/vList2"/>
    <dgm:cxn modelId="{D7B7A47B-82C7-4322-9C7D-33631BE825EE}" srcId="{E9B57A5A-8215-4F95-AD1F-D15A244C1949}" destId="{2FACDC9E-83DD-4548-8830-DACF6DA50167}" srcOrd="0" destOrd="0" parTransId="{1777D316-4036-457A-AA4C-5F2CD3792D68}" sibTransId="{FB8FA54A-6FF4-4065-BB57-33777623E41F}"/>
    <dgm:cxn modelId="{91D6F097-CDBA-4CA0-B5EE-01E2088828A3}" srcId="{96F49BC6-807C-47CA-9EB6-124EE2B66C94}" destId="{E9B57A5A-8215-4F95-AD1F-D15A244C1949}" srcOrd="0" destOrd="0" parTransId="{6791091D-62BB-4B4E-B6C7-1C56F0E23EB7}" sibTransId="{DB165AFF-609C-4842-BFDC-8479F696E1AA}"/>
    <dgm:cxn modelId="{08DEAAA4-C28C-4323-A9FF-394D8D920347}" type="presOf" srcId="{C262F377-ED27-4664-8651-41B1351C4A3D}" destId="{FDEB4CB2-D5BC-4C62-9DF8-FF8FFBA9517D}" srcOrd="0" destOrd="0" presId="urn:microsoft.com/office/officeart/2005/8/layout/vList2"/>
    <dgm:cxn modelId="{CE17BABA-5188-42DC-8AB0-07F9ABE8D791}" type="presOf" srcId="{3ED5273C-61DC-4636-B043-6F2A9C6DD02E}" destId="{8637C49F-B5B8-4841-A6BA-860198808EBF}" srcOrd="0" destOrd="0" presId="urn:microsoft.com/office/officeart/2005/8/layout/vList2"/>
    <dgm:cxn modelId="{5D16C1CB-0A45-4B0E-AD52-00657C4522C4}" type="presOf" srcId="{96F49BC6-807C-47CA-9EB6-124EE2B66C94}" destId="{5E33686A-571E-45A0-97B6-D344203270DD}" srcOrd="0" destOrd="0" presId="urn:microsoft.com/office/officeart/2005/8/layout/vList2"/>
    <dgm:cxn modelId="{C23EA4CD-3AD9-40EA-BAFB-B68F8AF2A358}" srcId="{96F49BC6-807C-47CA-9EB6-124EE2B66C94}" destId="{B9B06A3C-580D-425B-A47E-4A7BB0BF1102}" srcOrd="1" destOrd="0" parTransId="{0772B67D-9431-4FC3-8B38-1EC7A46CF0DE}" sibTransId="{BC2D17C3-0B14-425B-A66E-C74E55907F40}"/>
    <dgm:cxn modelId="{F66C7DE8-C50A-4ECD-A1A2-32448D1632A0}" srcId="{B9B06A3C-580D-425B-A47E-4A7BB0BF1102}" destId="{C262F377-ED27-4664-8651-41B1351C4A3D}" srcOrd="0" destOrd="0" parTransId="{A6D74AB4-765B-4A6C-9766-D11F496861F8}" sibTransId="{7FDDDCA7-48D5-4B63-866E-71C9BA25D051}"/>
    <dgm:cxn modelId="{D5D402ED-62DF-4AC1-88DA-4BBE340D4399}" srcId="{96F49BC6-807C-47CA-9EB6-124EE2B66C94}" destId="{3ED5273C-61DC-4636-B043-6F2A9C6DD02E}" srcOrd="2" destOrd="0" parTransId="{769BC994-4315-4178-86AE-7CA87D5E59A0}" sibTransId="{06F1F980-DA22-40C9-8A81-5A94DEA7BD92}"/>
    <dgm:cxn modelId="{0359A696-969E-4058-B76A-550B5D24F506}" type="presParOf" srcId="{5E33686A-571E-45A0-97B6-D344203270DD}" destId="{5C55BDED-C1FD-4B37-997B-6D1A4A7265C0}" srcOrd="0" destOrd="0" presId="urn:microsoft.com/office/officeart/2005/8/layout/vList2"/>
    <dgm:cxn modelId="{33D97899-2207-4E41-8F8F-6C3150B0F73F}" type="presParOf" srcId="{5E33686A-571E-45A0-97B6-D344203270DD}" destId="{6EF071E4-7914-4BB2-8F62-4A453C112A0B}" srcOrd="1" destOrd="0" presId="urn:microsoft.com/office/officeart/2005/8/layout/vList2"/>
    <dgm:cxn modelId="{DD9B020D-A51F-455A-8E16-8B8584C73D04}" type="presParOf" srcId="{5E33686A-571E-45A0-97B6-D344203270DD}" destId="{B61E0BC2-CF38-43E2-BFED-3184CB167D08}" srcOrd="2" destOrd="0" presId="urn:microsoft.com/office/officeart/2005/8/layout/vList2"/>
    <dgm:cxn modelId="{1CE8CD14-F1EB-4D7F-A4C1-EDF8D3421DD3}" type="presParOf" srcId="{5E33686A-571E-45A0-97B6-D344203270DD}" destId="{FDEB4CB2-D5BC-4C62-9DF8-FF8FFBA9517D}" srcOrd="3" destOrd="0" presId="urn:microsoft.com/office/officeart/2005/8/layout/vList2"/>
    <dgm:cxn modelId="{27F79E57-45C6-4E54-86F0-C762C2AD1E71}" type="presParOf" srcId="{5E33686A-571E-45A0-97B6-D344203270DD}" destId="{8637C49F-B5B8-4841-A6BA-860198808EBF}" srcOrd="4" destOrd="0" presId="urn:microsoft.com/office/officeart/2005/8/layout/vList2"/>
    <dgm:cxn modelId="{74C84869-C281-46C6-81B9-59686182A1B0}" type="presParOf" srcId="{5E33686A-571E-45A0-97B6-D344203270DD}" destId="{6868617D-3380-4C33-8597-9218B672865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F5B01-AB06-4497-8D72-1B51B5D2B667}">
      <dsp:nvSpPr>
        <dsp:cNvPr id="0" name=""/>
        <dsp:cNvSpPr/>
      </dsp:nvSpPr>
      <dsp:spPr>
        <a:xfrm>
          <a:off x="1371111" y="39481"/>
          <a:ext cx="620816" cy="620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a:t>Incident Management</a:t>
          </a:r>
        </a:p>
      </dsp:txBody>
      <dsp:txXfrm>
        <a:off x="1371111" y="39481"/>
        <a:ext cx="620816" cy="620816"/>
      </dsp:txXfrm>
    </dsp:sp>
    <dsp:sp modelId="{54129C7C-C0AC-46A6-9473-2454FD34C6EF}">
      <dsp:nvSpPr>
        <dsp:cNvPr id="0" name=""/>
        <dsp:cNvSpPr/>
      </dsp:nvSpPr>
      <dsp:spPr>
        <a:xfrm>
          <a:off x="276221" y="132"/>
          <a:ext cx="1755055" cy="1755055"/>
        </a:xfrm>
        <a:prstGeom prst="circularArrow">
          <a:avLst>
            <a:gd name="adj1" fmla="val 6898"/>
            <a:gd name="adj2" fmla="val 465009"/>
            <a:gd name="adj3" fmla="val 550859"/>
            <a:gd name="adj4" fmla="val 20584132"/>
            <a:gd name="adj5" fmla="val 8047"/>
          </a:avLst>
        </a:prstGeom>
        <a:solidFill>
          <a:srgbClr val="6091C3"/>
        </a:solidFill>
        <a:ln w="19050" cap="flat" cmpd="sng" algn="ctr">
          <a:solidFill>
            <a:srgbClr val="6091C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B70F6-491B-45AD-BB85-4149F46C0345}">
      <dsp:nvSpPr>
        <dsp:cNvPr id="0" name=""/>
        <dsp:cNvSpPr/>
      </dsp:nvSpPr>
      <dsp:spPr>
        <a:xfrm>
          <a:off x="1371111" y="1095022"/>
          <a:ext cx="620816" cy="620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a:t>Request Fulfillment</a:t>
          </a:r>
        </a:p>
      </dsp:txBody>
      <dsp:txXfrm>
        <a:off x="1371111" y="1095022"/>
        <a:ext cx="620816" cy="620816"/>
      </dsp:txXfrm>
    </dsp:sp>
    <dsp:sp modelId="{C27DC68B-9380-474E-AD93-DEDC4C6623E6}">
      <dsp:nvSpPr>
        <dsp:cNvPr id="0" name=""/>
        <dsp:cNvSpPr/>
      </dsp:nvSpPr>
      <dsp:spPr>
        <a:xfrm>
          <a:off x="276221" y="132"/>
          <a:ext cx="1755055" cy="1755055"/>
        </a:xfrm>
        <a:prstGeom prst="circularArrow">
          <a:avLst>
            <a:gd name="adj1" fmla="val 6898"/>
            <a:gd name="adj2" fmla="val 465009"/>
            <a:gd name="adj3" fmla="val 5950859"/>
            <a:gd name="adj4" fmla="val 4384132"/>
            <a:gd name="adj5" fmla="val 8047"/>
          </a:avLst>
        </a:prstGeom>
        <a:solidFill>
          <a:srgbClr val="6091C3"/>
        </a:solidFill>
        <a:ln w="19050" cap="flat" cmpd="sng" algn="ctr">
          <a:solidFill>
            <a:srgbClr val="6091C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DF108B-1456-4343-9720-31FC636A573B}">
      <dsp:nvSpPr>
        <dsp:cNvPr id="0" name=""/>
        <dsp:cNvSpPr/>
      </dsp:nvSpPr>
      <dsp:spPr>
        <a:xfrm>
          <a:off x="315570" y="1095022"/>
          <a:ext cx="620816" cy="620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a:t>Change Management</a:t>
          </a:r>
        </a:p>
      </dsp:txBody>
      <dsp:txXfrm>
        <a:off x="315570" y="1095022"/>
        <a:ext cx="620816" cy="620816"/>
      </dsp:txXfrm>
    </dsp:sp>
    <dsp:sp modelId="{BBEBC9A2-3119-460C-9F67-F8EBDCDD1C5A}">
      <dsp:nvSpPr>
        <dsp:cNvPr id="0" name=""/>
        <dsp:cNvSpPr/>
      </dsp:nvSpPr>
      <dsp:spPr>
        <a:xfrm>
          <a:off x="276221" y="132"/>
          <a:ext cx="1755055" cy="1755055"/>
        </a:xfrm>
        <a:prstGeom prst="circularArrow">
          <a:avLst>
            <a:gd name="adj1" fmla="val 6898"/>
            <a:gd name="adj2" fmla="val 465009"/>
            <a:gd name="adj3" fmla="val 11350859"/>
            <a:gd name="adj4" fmla="val 9784132"/>
            <a:gd name="adj5" fmla="val 8047"/>
          </a:avLst>
        </a:prstGeom>
        <a:solidFill>
          <a:srgbClr val="6091C3"/>
        </a:solidFill>
        <a:ln w="19050" cap="flat" cmpd="sng" algn="ctr">
          <a:solidFill>
            <a:srgbClr val="6091C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FDC56-518C-498E-9D28-274E9D81D218}">
      <dsp:nvSpPr>
        <dsp:cNvPr id="0" name=""/>
        <dsp:cNvSpPr/>
      </dsp:nvSpPr>
      <dsp:spPr>
        <a:xfrm>
          <a:off x="315570" y="39481"/>
          <a:ext cx="620816" cy="620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a:t>Service Management</a:t>
          </a:r>
        </a:p>
      </dsp:txBody>
      <dsp:txXfrm>
        <a:off x="315570" y="39481"/>
        <a:ext cx="620816" cy="620816"/>
      </dsp:txXfrm>
    </dsp:sp>
    <dsp:sp modelId="{28C1BCB7-AEB5-47DE-92BE-B7BD21BFA868}">
      <dsp:nvSpPr>
        <dsp:cNvPr id="0" name=""/>
        <dsp:cNvSpPr/>
      </dsp:nvSpPr>
      <dsp:spPr>
        <a:xfrm>
          <a:off x="276221" y="132"/>
          <a:ext cx="1755055" cy="1755055"/>
        </a:xfrm>
        <a:prstGeom prst="circularArrow">
          <a:avLst>
            <a:gd name="adj1" fmla="val 6898"/>
            <a:gd name="adj2" fmla="val 465009"/>
            <a:gd name="adj3" fmla="val 16750859"/>
            <a:gd name="adj4" fmla="val 15184132"/>
            <a:gd name="adj5" fmla="val 8047"/>
          </a:avLst>
        </a:prstGeom>
        <a:solidFill>
          <a:srgbClr val="6091C3"/>
        </a:solidFill>
        <a:ln w="19050" cap="flat" cmpd="sng" algn="ctr">
          <a:solidFill>
            <a:srgbClr val="6091C3"/>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214BE-C3C4-451C-9AEF-B48A689F7DCB}">
      <dsp:nvSpPr>
        <dsp:cNvPr id="0" name=""/>
        <dsp:cNvSpPr/>
      </dsp:nvSpPr>
      <dsp:spPr>
        <a:xfrm>
          <a:off x="3251199" y="0"/>
          <a:ext cx="4876800" cy="1693333"/>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a:t>Comprehensive Security </a:t>
          </a:r>
        </a:p>
        <a:p>
          <a:pPr marL="228600" lvl="1" indent="-228600" algn="l" defTabSz="1200150">
            <a:lnSpc>
              <a:spcPct val="90000"/>
            </a:lnSpc>
            <a:spcBef>
              <a:spcPct val="0"/>
            </a:spcBef>
            <a:spcAft>
              <a:spcPct val="15000"/>
            </a:spcAft>
            <a:buChar char="•"/>
          </a:pPr>
          <a:r>
            <a:rPr lang="en-US" sz="2700" kern="1200"/>
            <a:t>MFA and SSO Implementation</a:t>
          </a:r>
        </a:p>
      </dsp:txBody>
      <dsp:txXfrm>
        <a:off x="3251199" y="211667"/>
        <a:ext cx="4241800" cy="1269999"/>
      </dsp:txXfrm>
    </dsp:sp>
    <dsp:sp modelId="{B196ED27-1A86-4EEA-9B2C-1614212AEEEE}">
      <dsp:nvSpPr>
        <dsp:cNvPr id="0" name=""/>
        <dsp:cNvSpPr/>
      </dsp:nvSpPr>
      <dsp:spPr>
        <a:xfrm>
          <a:off x="0" y="0"/>
          <a:ext cx="3251200" cy="1693333"/>
        </a:xfrm>
        <a:prstGeom prst="roundRect">
          <a:avLst/>
        </a:prstGeom>
        <a:solidFill>
          <a:schemeClr val="tx2">
            <a:lumMod val="10000"/>
            <a:lumOff val="9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tx1"/>
              </a:solidFill>
            </a:rPr>
            <a:t>Centralized Security Framework</a:t>
          </a:r>
        </a:p>
      </dsp:txBody>
      <dsp:txXfrm>
        <a:off x="82662" y="82662"/>
        <a:ext cx="3085876" cy="1528009"/>
      </dsp:txXfrm>
    </dsp:sp>
    <dsp:sp modelId="{13558571-BD25-4F94-9E12-CD2165DC5F06}">
      <dsp:nvSpPr>
        <dsp:cNvPr id="0" name=""/>
        <dsp:cNvSpPr/>
      </dsp:nvSpPr>
      <dsp:spPr>
        <a:xfrm>
          <a:off x="3251199" y="1862666"/>
          <a:ext cx="4876800" cy="1693333"/>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a:t>Unified Service Delivery</a:t>
          </a:r>
        </a:p>
        <a:p>
          <a:pPr marL="228600" lvl="1" indent="-228600" algn="l" defTabSz="1200150">
            <a:lnSpc>
              <a:spcPct val="90000"/>
            </a:lnSpc>
            <a:spcBef>
              <a:spcPct val="0"/>
            </a:spcBef>
            <a:spcAft>
              <a:spcPct val="15000"/>
            </a:spcAft>
            <a:buChar char="•"/>
          </a:pPr>
          <a:r>
            <a:rPr lang="en-US" sz="2700" kern="1200"/>
            <a:t>SLA &amp; SOP Implementation</a:t>
          </a:r>
        </a:p>
      </dsp:txBody>
      <dsp:txXfrm>
        <a:off x="3251199" y="2074333"/>
        <a:ext cx="4241800" cy="1269999"/>
      </dsp:txXfrm>
    </dsp:sp>
    <dsp:sp modelId="{B4F16121-03EA-4C9F-A7BD-8EACFC2CDB32}">
      <dsp:nvSpPr>
        <dsp:cNvPr id="0" name=""/>
        <dsp:cNvSpPr/>
      </dsp:nvSpPr>
      <dsp:spPr>
        <a:xfrm>
          <a:off x="0" y="1862666"/>
          <a:ext cx="3251200" cy="1693333"/>
        </a:xfrm>
        <a:prstGeom prst="roundRect">
          <a:avLst/>
        </a:prstGeom>
        <a:solidFill>
          <a:schemeClr val="tx2">
            <a:lumMod val="10000"/>
            <a:lumOff val="9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tx1"/>
              </a:solidFill>
            </a:rPr>
            <a:t>Standardized IT Service Management (ITSM)</a:t>
          </a:r>
        </a:p>
      </dsp:txBody>
      <dsp:txXfrm>
        <a:off x="82662" y="1945328"/>
        <a:ext cx="3085876" cy="1528009"/>
      </dsp:txXfrm>
    </dsp:sp>
    <dsp:sp modelId="{258F8EC6-A424-489B-8769-56E8416D05A3}">
      <dsp:nvSpPr>
        <dsp:cNvPr id="0" name=""/>
        <dsp:cNvSpPr/>
      </dsp:nvSpPr>
      <dsp:spPr>
        <a:xfrm>
          <a:off x="3251199" y="3725333"/>
          <a:ext cx="4876800" cy="1693333"/>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a:t>Cost Efficiency &amp; Scalability</a:t>
          </a:r>
        </a:p>
        <a:p>
          <a:pPr marL="228600" lvl="1" indent="-228600" algn="l" defTabSz="1200150">
            <a:lnSpc>
              <a:spcPct val="90000"/>
            </a:lnSpc>
            <a:spcBef>
              <a:spcPct val="0"/>
            </a:spcBef>
            <a:spcAft>
              <a:spcPct val="15000"/>
            </a:spcAft>
            <a:buChar char="•"/>
          </a:pPr>
          <a:r>
            <a:rPr lang="en-US" sz="2700" kern="1200"/>
            <a:t>Backup and Redundancy</a:t>
          </a:r>
        </a:p>
      </dsp:txBody>
      <dsp:txXfrm>
        <a:off x="3251199" y="3937000"/>
        <a:ext cx="4241800" cy="1269999"/>
      </dsp:txXfrm>
    </dsp:sp>
    <dsp:sp modelId="{D7C00497-C684-446F-B31D-498312649E23}">
      <dsp:nvSpPr>
        <dsp:cNvPr id="0" name=""/>
        <dsp:cNvSpPr/>
      </dsp:nvSpPr>
      <dsp:spPr>
        <a:xfrm>
          <a:off x="0" y="3725333"/>
          <a:ext cx="3251200" cy="1693333"/>
        </a:xfrm>
        <a:prstGeom prst="roundRect">
          <a:avLst/>
        </a:prstGeom>
        <a:solidFill>
          <a:schemeClr val="tx2">
            <a:lumMod val="10000"/>
            <a:lumOff val="9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tx1"/>
              </a:solidFill>
            </a:rPr>
            <a:t>Data Center Consolidation</a:t>
          </a:r>
        </a:p>
      </dsp:txBody>
      <dsp:txXfrm>
        <a:off x="82662" y="3807995"/>
        <a:ext cx="3085876" cy="1528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5BDED-C1FD-4B37-997B-6D1A4A7265C0}">
      <dsp:nvSpPr>
        <dsp:cNvPr id="0" name=""/>
        <dsp:cNvSpPr/>
      </dsp:nvSpPr>
      <dsp:spPr>
        <a:xfrm>
          <a:off x="0" y="392193"/>
          <a:ext cx="8128000" cy="515970"/>
        </a:xfrm>
        <a:prstGeom prst="roundRect">
          <a:avLst/>
        </a:prstGeom>
        <a:solidFill>
          <a:schemeClr val="tx2">
            <a:lumMod val="10000"/>
            <a:lumOff val="9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tx1"/>
              </a:solidFill>
            </a:rPr>
            <a:t>Year 1 (Q1-Q4): Planning and Assessment &amp; Initial Implementations</a:t>
          </a:r>
        </a:p>
      </dsp:txBody>
      <dsp:txXfrm>
        <a:off x="25188" y="417381"/>
        <a:ext cx="8077624" cy="465594"/>
      </dsp:txXfrm>
    </dsp:sp>
    <dsp:sp modelId="{6EF071E4-7914-4BB2-8F62-4A453C112A0B}">
      <dsp:nvSpPr>
        <dsp:cNvPr id="0" name=""/>
        <dsp:cNvSpPr/>
      </dsp:nvSpPr>
      <dsp:spPr>
        <a:xfrm>
          <a:off x="0" y="908163"/>
          <a:ext cx="812800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The first year focuses on planning, selecting vendors, and setting up the foundational systems such as the IAM system and IT service management. This stage sets the groundwork for all subsequent phases.</a:t>
          </a:r>
          <a:br>
            <a:rPr lang="en-US" sz="1600" kern="1200"/>
          </a:br>
          <a:endParaRPr lang="en-US" sz="1600" kern="1200"/>
        </a:p>
      </dsp:txBody>
      <dsp:txXfrm>
        <a:off x="0" y="908163"/>
        <a:ext cx="8128000" cy="956340"/>
      </dsp:txXfrm>
    </dsp:sp>
    <dsp:sp modelId="{B61E0BC2-CF38-43E2-BFED-3184CB167D08}">
      <dsp:nvSpPr>
        <dsp:cNvPr id="0" name=""/>
        <dsp:cNvSpPr/>
      </dsp:nvSpPr>
      <dsp:spPr>
        <a:xfrm>
          <a:off x="0" y="1864503"/>
          <a:ext cx="8128000" cy="515970"/>
        </a:xfrm>
        <a:prstGeom prst="roundRect">
          <a:avLst/>
        </a:prstGeom>
        <a:solidFill>
          <a:schemeClr val="tx2">
            <a:lumMod val="10000"/>
            <a:lumOff val="9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tx1"/>
              </a:solidFill>
            </a:rPr>
            <a:t>Year 2 (Q5-Q8): Implementation and Consolidation</a:t>
          </a:r>
        </a:p>
      </dsp:txBody>
      <dsp:txXfrm>
        <a:off x="25188" y="1889691"/>
        <a:ext cx="8077624" cy="465594"/>
      </dsp:txXfrm>
    </dsp:sp>
    <dsp:sp modelId="{FDEB4CB2-D5BC-4C62-9DF8-FF8FFBA9517D}">
      <dsp:nvSpPr>
        <dsp:cNvPr id="0" name=""/>
        <dsp:cNvSpPr/>
      </dsp:nvSpPr>
      <dsp:spPr>
        <a:xfrm>
          <a:off x="0" y="2380473"/>
          <a:ext cx="812800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In year two, the primary focus is on implementing the centralized IAM system and consolidating IT services. The second half of year two shifts toward data center consolidation and testing, ensuring that systems are optimized and fully integrated.</a:t>
          </a:r>
          <a:br>
            <a:rPr lang="en-US" sz="1600" kern="1200"/>
          </a:br>
          <a:endParaRPr lang="en-US" sz="1600" kern="1200"/>
        </a:p>
      </dsp:txBody>
      <dsp:txXfrm>
        <a:off x="0" y="2380473"/>
        <a:ext cx="8128000" cy="956340"/>
      </dsp:txXfrm>
    </dsp:sp>
    <dsp:sp modelId="{8637C49F-B5B8-4841-A6BA-860198808EBF}">
      <dsp:nvSpPr>
        <dsp:cNvPr id="0" name=""/>
        <dsp:cNvSpPr/>
      </dsp:nvSpPr>
      <dsp:spPr>
        <a:xfrm>
          <a:off x="0" y="3336813"/>
          <a:ext cx="8128000" cy="515970"/>
        </a:xfrm>
        <a:prstGeom prst="roundRect">
          <a:avLst/>
        </a:prstGeom>
        <a:solidFill>
          <a:schemeClr val="tx2">
            <a:lumMod val="10000"/>
            <a:lumOff val="9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tx1"/>
              </a:solidFill>
            </a:rPr>
            <a:t>Year 3 (Q9-Q12): Final Deployment and Continuous Improvement</a:t>
          </a:r>
        </a:p>
      </dsp:txBody>
      <dsp:txXfrm>
        <a:off x="25188" y="3362001"/>
        <a:ext cx="8077624" cy="465594"/>
      </dsp:txXfrm>
    </dsp:sp>
    <dsp:sp modelId="{6868617D-3380-4C33-8597-9218B6728654}">
      <dsp:nvSpPr>
        <dsp:cNvPr id="0" name=""/>
        <dsp:cNvSpPr/>
      </dsp:nvSpPr>
      <dsp:spPr>
        <a:xfrm>
          <a:off x="0" y="3852783"/>
          <a:ext cx="8128000" cy="117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The final year completes the full deployment of systems, followed by comprehensive staff training and documentation. Continuous improvement measures are implemented to ensure the systems are scalable and adaptable to future changes. The final quarter is reserved for project evaluation and reporting to assess the impact of the transformation.</a:t>
          </a:r>
        </a:p>
      </dsp:txBody>
      <dsp:txXfrm>
        <a:off x="0" y="3852783"/>
        <a:ext cx="8128000" cy="1173690"/>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62BB1-5BDB-4312-AE01-309B885073A3}" type="datetimeFigureOut">
              <a:t>11/10/2024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B8C14-A32D-4F92-889C-69A10320AC5D}" type="slidenum">
              <a:t>‹#›</a:t>
            </a:fld>
            <a:endParaRPr lang="en-US"/>
          </a:p>
        </p:txBody>
      </p:sp>
    </p:spTree>
    <p:extLst>
      <p:ext uri="{BB962C8B-B14F-4D97-AF65-F5344CB8AC3E}">
        <p14:creationId xmlns:p14="http://schemas.microsoft.com/office/powerpoint/2010/main" val="617373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EB8C14-A32D-4F92-889C-69A10320AC5D}" type="slidenum">
              <a:rPr lang="en-US" smtClean="0"/>
              <a:t>1</a:t>
            </a:fld>
            <a:endParaRPr lang="en-US"/>
          </a:p>
        </p:txBody>
      </p:sp>
    </p:spTree>
    <p:extLst>
      <p:ext uri="{BB962C8B-B14F-4D97-AF65-F5344CB8AC3E}">
        <p14:creationId xmlns:p14="http://schemas.microsoft.com/office/powerpoint/2010/main" val="428232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EB8C14-A32D-4F92-889C-69A10320AC5D}" type="slidenum">
              <a:rPr lang="en-US" smtClean="0"/>
              <a:t>4</a:t>
            </a:fld>
            <a:endParaRPr lang="en-US"/>
          </a:p>
        </p:txBody>
      </p:sp>
    </p:spTree>
    <p:extLst>
      <p:ext uri="{BB962C8B-B14F-4D97-AF65-F5344CB8AC3E}">
        <p14:creationId xmlns:p14="http://schemas.microsoft.com/office/powerpoint/2010/main" val="195809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EB8C14-A32D-4F92-889C-69A10320AC5D}" type="slidenum">
              <a:rPr lang="en-US" smtClean="0"/>
              <a:t>5</a:t>
            </a:fld>
            <a:endParaRPr lang="en-US"/>
          </a:p>
        </p:txBody>
      </p:sp>
    </p:spTree>
    <p:extLst>
      <p:ext uri="{BB962C8B-B14F-4D97-AF65-F5344CB8AC3E}">
        <p14:creationId xmlns:p14="http://schemas.microsoft.com/office/powerpoint/2010/main" val="395035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2EB8C14-A32D-4F92-889C-69A10320AC5D}" type="slidenum">
              <a:t>8</a:t>
            </a:fld>
            <a:endParaRPr lang="en-US"/>
          </a:p>
        </p:txBody>
      </p:sp>
    </p:spTree>
    <p:extLst>
      <p:ext uri="{BB962C8B-B14F-4D97-AF65-F5344CB8AC3E}">
        <p14:creationId xmlns:p14="http://schemas.microsoft.com/office/powerpoint/2010/main" val="4052723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EB8C14-A32D-4F92-889C-69A10320AC5D}" type="slidenum">
              <a:rPr lang="en-US" smtClean="0"/>
              <a:t>9</a:t>
            </a:fld>
            <a:endParaRPr lang="en-US"/>
          </a:p>
        </p:txBody>
      </p:sp>
    </p:spTree>
    <p:extLst>
      <p:ext uri="{BB962C8B-B14F-4D97-AF65-F5344CB8AC3E}">
        <p14:creationId xmlns:p14="http://schemas.microsoft.com/office/powerpoint/2010/main" val="917014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1D21-E9CD-5F3E-54F8-77B12C8D47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F9D9DF-60F8-E2CA-145C-F08765594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2FC437-BF67-E6F2-4DCB-EA81751D7A82}"/>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5" name="Footer Placeholder 4">
            <a:extLst>
              <a:ext uri="{FF2B5EF4-FFF2-40B4-BE49-F238E27FC236}">
                <a16:creationId xmlns:a16="http://schemas.microsoft.com/office/drawing/2014/main" id="{4FAB0E65-CBC3-E3E1-4923-F1C9E0426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F08D2-CBC0-0C70-3B4F-5E5311AC71B7}"/>
              </a:ext>
            </a:extLst>
          </p:cNvPr>
          <p:cNvSpPr>
            <a:spLocks noGrp="1"/>
          </p:cNvSpPr>
          <p:nvPr>
            <p:ph type="sldNum" sz="quarter" idx="12"/>
          </p:nvPr>
        </p:nvSpPr>
        <p:spPr/>
        <p:txBody>
          <a:bodyPr/>
          <a:lstStyle/>
          <a:p>
            <a:fld id="{CA7A28F8-DA6D-4A61-A46A-78996A75039C}" type="slidenum">
              <a:rPr lang="en-US" smtClean="0"/>
              <a:t>‹#›</a:t>
            </a:fld>
            <a:endParaRPr lang="en-US"/>
          </a:p>
        </p:txBody>
      </p:sp>
    </p:spTree>
    <p:extLst>
      <p:ext uri="{BB962C8B-B14F-4D97-AF65-F5344CB8AC3E}">
        <p14:creationId xmlns:p14="http://schemas.microsoft.com/office/powerpoint/2010/main" val="1586640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E29C-01FD-0C98-A0FF-1A9C9BCA75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104C16-D0ED-1F6C-E26E-3E9C2CBFA8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24188-692B-B6DA-3318-7D206F724975}"/>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5" name="Footer Placeholder 4">
            <a:extLst>
              <a:ext uri="{FF2B5EF4-FFF2-40B4-BE49-F238E27FC236}">
                <a16:creationId xmlns:a16="http://schemas.microsoft.com/office/drawing/2014/main" id="{8A69F9D7-C0FB-6188-A588-0FFD0D2CC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C778B-5293-7E75-3A66-FEBE51583449}"/>
              </a:ext>
            </a:extLst>
          </p:cNvPr>
          <p:cNvSpPr>
            <a:spLocks noGrp="1"/>
          </p:cNvSpPr>
          <p:nvPr>
            <p:ph type="sldNum" sz="quarter" idx="12"/>
          </p:nvPr>
        </p:nvSpPr>
        <p:spPr/>
        <p:txBody>
          <a:bodyPr/>
          <a:lstStyle/>
          <a:p>
            <a:fld id="{CA7A28F8-DA6D-4A61-A46A-78996A75039C}" type="slidenum">
              <a:rPr lang="en-US" smtClean="0"/>
              <a:t>‹#›</a:t>
            </a:fld>
            <a:endParaRPr lang="en-US"/>
          </a:p>
        </p:txBody>
      </p:sp>
    </p:spTree>
    <p:extLst>
      <p:ext uri="{BB962C8B-B14F-4D97-AF65-F5344CB8AC3E}">
        <p14:creationId xmlns:p14="http://schemas.microsoft.com/office/powerpoint/2010/main" val="116185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F87B28-CF2C-A646-EA71-37877E9A9B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7B507D-7139-05FC-DF51-FE48ABD783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4E90E-4F51-699F-6D14-F0E39933E14F}"/>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5" name="Footer Placeholder 4">
            <a:extLst>
              <a:ext uri="{FF2B5EF4-FFF2-40B4-BE49-F238E27FC236}">
                <a16:creationId xmlns:a16="http://schemas.microsoft.com/office/drawing/2014/main" id="{5EFBEBB9-F2F3-1341-CB6E-847B11067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C5ED4-6E4C-09AC-5428-FB3336A7D020}"/>
              </a:ext>
            </a:extLst>
          </p:cNvPr>
          <p:cNvSpPr>
            <a:spLocks noGrp="1"/>
          </p:cNvSpPr>
          <p:nvPr>
            <p:ph type="sldNum" sz="quarter" idx="12"/>
          </p:nvPr>
        </p:nvSpPr>
        <p:spPr/>
        <p:txBody>
          <a:bodyPr/>
          <a:lstStyle/>
          <a:p>
            <a:fld id="{CA7A28F8-DA6D-4A61-A46A-78996A75039C}" type="slidenum">
              <a:rPr lang="en-US" smtClean="0"/>
              <a:t>‹#›</a:t>
            </a:fld>
            <a:endParaRPr lang="en-US"/>
          </a:p>
        </p:txBody>
      </p:sp>
    </p:spTree>
    <p:extLst>
      <p:ext uri="{BB962C8B-B14F-4D97-AF65-F5344CB8AC3E}">
        <p14:creationId xmlns:p14="http://schemas.microsoft.com/office/powerpoint/2010/main" val="427080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A7C0A4-24BF-ED70-B5B4-6E22379D3DFC}"/>
              </a:ext>
            </a:extLst>
          </p:cNvPr>
          <p:cNvSpPr/>
          <p:nvPr userDrawn="1"/>
        </p:nvSpPr>
        <p:spPr>
          <a:xfrm>
            <a:off x="165100" y="0"/>
            <a:ext cx="12026900" cy="1193800"/>
          </a:xfrm>
          <a:prstGeom prst="rect">
            <a:avLst/>
          </a:prstGeom>
          <a:solidFill>
            <a:srgbClr val="6091C3">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0B570-71EB-98ED-5FC0-877D5536971E}"/>
              </a:ext>
            </a:extLst>
          </p:cNvPr>
          <p:cNvSpPr>
            <a:spLocks noGrp="1"/>
          </p:cNvSpPr>
          <p:nvPr>
            <p:ph type="title"/>
          </p:nvPr>
        </p:nvSpPr>
        <p:spPr>
          <a:xfrm>
            <a:off x="190500" y="1"/>
            <a:ext cx="10515600" cy="11938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E63BBB0-108F-6961-AB6C-344927DAD0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843A65-A8A4-DE4E-71F9-3513482C7A63}"/>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5" name="Footer Placeholder 4">
            <a:extLst>
              <a:ext uri="{FF2B5EF4-FFF2-40B4-BE49-F238E27FC236}">
                <a16:creationId xmlns:a16="http://schemas.microsoft.com/office/drawing/2014/main" id="{0ECD3087-1690-C92D-F636-4836FC4F2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CA8B5-3A1C-E4AE-8329-80E103D2E07B}"/>
              </a:ext>
            </a:extLst>
          </p:cNvPr>
          <p:cNvSpPr>
            <a:spLocks noGrp="1"/>
          </p:cNvSpPr>
          <p:nvPr>
            <p:ph type="sldNum" sz="quarter" idx="12"/>
          </p:nvPr>
        </p:nvSpPr>
        <p:spPr/>
        <p:txBody>
          <a:bodyPr/>
          <a:lstStyle/>
          <a:p>
            <a:fld id="{CA7A28F8-DA6D-4A61-A46A-78996A75039C}" type="slidenum">
              <a:rPr lang="en-US" smtClean="0"/>
              <a:t>‹#›</a:t>
            </a:fld>
            <a:endParaRPr lang="en-US"/>
          </a:p>
        </p:txBody>
      </p:sp>
      <p:sp>
        <p:nvSpPr>
          <p:cNvPr id="8" name="Rectangle 7">
            <a:extLst>
              <a:ext uri="{FF2B5EF4-FFF2-40B4-BE49-F238E27FC236}">
                <a16:creationId xmlns:a16="http://schemas.microsoft.com/office/drawing/2014/main" id="{56DF31AC-4C3B-E985-03BF-3BBEC208A55B}"/>
              </a:ext>
            </a:extLst>
          </p:cNvPr>
          <p:cNvSpPr/>
          <p:nvPr userDrawn="1"/>
        </p:nvSpPr>
        <p:spPr>
          <a:xfrm>
            <a:off x="0" y="0"/>
            <a:ext cx="165100" cy="1193800"/>
          </a:xfrm>
          <a:prstGeom prst="rect">
            <a:avLst/>
          </a:prstGeom>
          <a:solidFill>
            <a:srgbClr val="1F2F57"/>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73D6D8-5835-DD3E-143B-74A980A4DB8D}"/>
              </a:ext>
            </a:extLst>
          </p:cNvPr>
          <p:cNvSpPr/>
          <p:nvPr userDrawn="1"/>
        </p:nvSpPr>
        <p:spPr>
          <a:xfrm>
            <a:off x="0" y="6119602"/>
            <a:ext cx="12192000" cy="738398"/>
          </a:xfrm>
          <a:prstGeom prst="rect">
            <a:avLst/>
          </a:prstGeom>
          <a:solidFill>
            <a:srgbClr val="1F2F57"/>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5F81178F-AEB7-31B8-D664-814971287DE1}"/>
              </a:ext>
            </a:extLst>
          </p:cNvPr>
          <p:cNvSpPr/>
          <p:nvPr userDrawn="1"/>
        </p:nvSpPr>
        <p:spPr>
          <a:xfrm>
            <a:off x="2352726"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sp>
        <p:nvSpPr>
          <p:cNvPr id="11" name="Rectangle: Rounded Corners 10">
            <a:extLst>
              <a:ext uri="{FF2B5EF4-FFF2-40B4-BE49-F238E27FC236}">
                <a16:creationId xmlns:a16="http://schemas.microsoft.com/office/drawing/2014/main" id="{8EF28F9B-1B03-0F60-0144-CF4DFC10B3DC}"/>
              </a:ext>
            </a:extLst>
          </p:cNvPr>
          <p:cNvSpPr/>
          <p:nvPr userDrawn="1"/>
        </p:nvSpPr>
        <p:spPr>
          <a:xfrm>
            <a:off x="409027"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12" name="Rectangle: Rounded Corners 11">
            <a:extLst>
              <a:ext uri="{FF2B5EF4-FFF2-40B4-BE49-F238E27FC236}">
                <a16:creationId xmlns:a16="http://schemas.microsoft.com/office/drawing/2014/main" id="{13D000AF-7D66-8183-F9FE-7F77431642D8}"/>
              </a:ext>
            </a:extLst>
          </p:cNvPr>
          <p:cNvSpPr/>
          <p:nvPr userDrawn="1"/>
        </p:nvSpPr>
        <p:spPr>
          <a:xfrm>
            <a:off x="4296425"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latin typeface="Calibri" panose="020F0502020204030204" pitchFamily="34" charset="0"/>
                <a:ea typeface="Calibri" panose="020F0502020204030204" pitchFamily="34" charset="0"/>
                <a:cs typeface="Calibri" panose="020F0502020204030204" pitchFamily="34" charset="0"/>
              </a:rPr>
              <a:t>Implementation</a:t>
            </a:r>
          </a:p>
        </p:txBody>
      </p:sp>
      <p:sp>
        <p:nvSpPr>
          <p:cNvPr id="13" name="Rectangle: Rounded Corners 12">
            <a:extLst>
              <a:ext uri="{FF2B5EF4-FFF2-40B4-BE49-F238E27FC236}">
                <a16:creationId xmlns:a16="http://schemas.microsoft.com/office/drawing/2014/main" id="{9463FFC4-C147-E40B-E7C7-F9E8C1A68BCE}"/>
              </a:ext>
            </a:extLst>
          </p:cNvPr>
          <p:cNvSpPr/>
          <p:nvPr userDrawn="1"/>
        </p:nvSpPr>
        <p:spPr>
          <a:xfrm>
            <a:off x="6240124"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latin typeface="Calibri" panose="020F0502020204030204" pitchFamily="34" charset="0"/>
                <a:ea typeface="Calibri" panose="020F0502020204030204" pitchFamily="34" charset="0"/>
                <a:cs typeface="Calibri" panose="020F0502020204030204" pitchFamily="34" charset="0"/>
              </a:rPr>
              <a:t>Financials</a:t>
            </a:r>
          </a:p>
        </p:txBody>
      </p:sp>
      <p:sp>
        <p:nvSpPr>
          <p:cNvPr id="14" name="Rectangle: Rounded Corners 13">
            <a:extLst>
              <a:ext uri="{FF2B5EF4-FFF2-40B4-BE49-F238E27FC236}">
                <a16:creationId xmlns:a16="http://schemas.microsoft.com/office/drawing/2014/main" id="{794012AF-3B36-C29A-7D38-2B8046CA65CA}"/>
              </a:ext>
            </a:extLst>
          </p:cNvPr>
          <p:cNvSpPr/>
          <p:nvPr userDrawn="1"/>
        </p:nvSpPr>
        <p:spPr>
          <a:xfrm>
            <a:off x="8183823"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latin typeface="Calibri" panose="020F0502020204030204" pitchFamily="34" charset="0"/>
                <a:ea typeface="Calibri" panose="020F0502020204030204" pitchFamily="34" charset="0"/>
                <a:cs typeface="Calibri" panose="020F0502020204030204" pitchFamily="34" charset="0"/>
              </a:rPr>
              <a:t>Risks &amp; Mitigation</a:t>
            </a:r>
          </a:p>
        </p:txBody>
      </p:sp>
      <p:sp>
        <p:nvSpPr>
          <p:cNvPr id="15" name="Rectangle: Rounded Corners 14">
            <a:extLst>
              <a:ext uri="{FF2B5EF4-FFF2-40B4-BE49-F238E27FC236}">
                <a16:creationId xmlns:a16="http://schemas.microsoft.com/office/drawing/2014/main" id="{AAF80204-9E50-E4DF-7A55-438F2525A986}"/>
              </a:ext>
            </a:extLst>
          </p:cNvPr>
          <p:cNvSpPr/>
          <p:nvPr userDrawn="1"/>
        </p:nvSpPr>
        <p:spPr>
          <a:xfrm>
            <a:off x="10127520"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latin typeface="Calibri" panose="020F0502020204030204" pitchFamily="34" charset="0"/>
                <a:ea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116874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B86BC4-68CE-0CFE-7224-EB4B7E889A41}"/>
              </a:ext>
            </a:extLst>
          </p:cNvPr>
          <p:cNvSpPr/>
          <p:nvPr userDrawn="1"/>
        </p:nvSpPr>
        <p:spPr>
          <a:xfrm>
            <a:off x="0" y="0"/>
            <a:ext cx="165100" cy="1193800"/>
          </a:xfrm>
          <a:prstGeom prst="rect">
            <a:avLst/>
          </a:prstGeom>
          <a:solidFill>
            <a:srgbClr val="1F2F57"/>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7B013C-9BCA-C317-27B0-4F9D03B3E547}"/>
              </a:ext>
            </a:extLst>
          </p:cNvPr>
          <p:cNvSpPr/>
          <p:nvPr userDrawn="1"/>
        </p:nvSpPr>
        <p:spPr>
          <a:xfrm>
            <a:off x="165100" y="0"/>
            <a:ext cx="12026900" cy="1193800"/>
          </a:xfrm>
          <a:prstGeom prst="rect">
            <a:avLst/>
          </a:prstGeom>
          <a:solidFill>
            <a:srgbClr val="6091C3">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5ACB09D-8B13-9964-5A90-5B2862888D2F}"/>
              </a:ext>
            </a:extLst>
          </p:cNvPr>
          <p:cNvSpPr>
            <a:spLocks noGrp="1"/>
          </p:cNvSpPr>
          <p:nvPr>
            <p:ph type="title"/>
          </p:nvPr>
        </p:nvSpPr>
        <p:spPr>
          <a:xfrm>
            <a:off x="190500" y="1"/>
            <a:ext cx="10515600" cy="1193800"/>
          </a:xfrm>
        </p:spPr>
        <p:txBody>
          <a:bodyPr/>
          <a:lstStyle/>
          <a:p>
            <a:r>
              <a:rPr lang="en-US"/>
              <a:t>Click to edit Master title style</a:t>
            </a:r>
          </a:p>
        </p:txBody>
      </p:sp>
    </p:spTree>
    <p:extLst>
      <p:ext uri="{BB962C8B-B14F-4D97-AF65-F5344CB8AC3E}">
        <p14:creationId xmlns:p14="http://schemas.microsoft.com/office/powerpoint/2010/main" val="2775280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35F9-2AA7-4823-F436-EBBFB5A63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B90D6-F599-6732-002B-F431EA46DC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F0B38B-E09C-D3BC-2684-D1EC9B35B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3428BE-C633-6EDB-AD32-80C788FF8833}"/>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6" name="Footer Placeholder 5">
            <a:extLst>
              <a:ext uri="{FF2B5EF4-FFF2-40B4-BE49-F238E27FC236}">
                <a16:creationId xmlns:a16="http://schemas.microsoft.com/office/drawing/2014/main" id="{ABACE64E-63B0-13F2-32B2-D4A923368F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1A9FF-45AD-0767-A611-FA8EB302CCDE}"/>
              </a:ext>
            </a:extLst>
          </p:cNvPr>
          <p:cNvSpPr>
            <a:spLocks noGrp="1"/>
          </p:cNvSpPr>
          <p:nvPr>
            <p:ph type="sldNum" sz="quarter" idx="12"/>
          </p:nvPr>
        </p:nvSpPr>
        <p:spPr/>
        <p:txBody>
          <a:bodyPr/>
          <a:lstStyle/>
          <a:p>
            <a:fld id="{CA7A28F8-DA6D-4A61-A46A-78996A75039C}" type="slidenum">
              <a:rPr lang="en-US" smtClean="0"/>
              <a:t>‹#›</a:t>
            </a:fld>
            <a:endParaRPr lang="en-US"/>
          </a:p>
        </p:txBody>
      </p:sp>
    </p:spTree>
    <p:extLst>
      <p:ext uri="{BB962C8B-B14F-4D97-AF65-F5344CB8AC3E}">
        <p14:creationId xmlns:p14="http://schemas.microsoft.com/office/powerpoint/2010/main" val="1124321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85D3-E6A0-4BCA-388E-E1C594994F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024078-E413-AB33-58D8-460B374B0D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891864-1CF4-BFBE-9E66-B465BAB526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4C9107-6794-5504-5FA8-7EF0E63C69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91F81A-C2C6-BF46-ABC1-CD9DC50A65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A9549E-6524-6B10-1783-DAAA353CAF75}"/>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8" name="Footer Placeholder 7">
            <a:extLst>
              <a:ext uri="{FF2B5EF4-FFF2-40B4-BE49-F238E27FC236}">
                <a16:creationId xmlns:a16="http://schemas.microsoft.com/office/drawing/2014/main" id="{C1AFF50F-3E88-CEC0-96C1-CC91BDB36F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18007F-F4EE-2406-AC38-5F580117702B}"/>
              </a:ext>
            </a:extLst>
          </p:cNvPr>
          <p:cNvSpPr>
            <a:spLocks noGrp="1"/>
          </p:cNvSpPr>
          <p:nvPr>
            <p:ph type="sldNum" sz="quarter" idx="12"/>
          </p:nvPr>
        </p:nvSpPr>
        <p:spPr/>
        <p:txBody>
          <a:bodyPr/>
          <a:lstStyle/>
          <a:p>
            <a:fld id="{CA7A28F8-DA6D-4A61-A46A-78996A75039C}" type="slidenum">
              <a:rPr lang="en-US" smtClean="0"/>
              <a:t>‹#›</a:t>
            </a:fld>
            <a:endParaRPr lang="en-US"/>
          </a:p>
        </p:txBody>
      </p:sp>
    </p:spTree>
    <p:extLst>
      <p:ext uri="{BB962C8B-B14F-4D97-AF65-F5344CB8AC3E}">
        <p14:creationId xmlns:p14="http://schemas.microsoft.com/office/powerpoint/2010/main" val="11764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49ABC-09CE-FF74-0A85-EBD853B27F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E827AA-25F9-E765-FEEE-43DB3C573D42}"/>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4" name="Footer Placeholder 3">
            <a:extLst>
              <a:ext uri="{FF2B5EF4-FFF2-40B4-BE49-F238E27FC236}">
                <a16:creationId xmlns:a16="http://schemas.microsoft.com/office/drawing/2014/main" id="{9FEAEACF-50FC-B426-5C76-4C7867153D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FE12B9-B8F7-B8DB-7DA5-D5284542AB38}"/>
              </a:ext>
            </a:extLst>
          </p:cNvPr>
          <p:cNvSpPr>
            <a:spLocks noGrp="1"/>
          </p:cNvSpPr>
          <p:nvPr>
            <p:ph type="sldNum" sz="quarter" idx="12"/>
          </p:nvPr>
        </p:nvSpPr>
        <p:spPr/>
        <p:txBody>
          <a:bodyPr/>
          <a:lstStyle/>
          <a:p>
            <a:fld id="{CA7A28F8-DA6D-4A61-A46A-78996A75039C}" type="slidenum">
              <a:rPr lang="en-US" smtClean="0"/>
              <a:t>‹#›</a:t>
            </a:fld>
            <a:endParaRPr lang="en-US"/>
          </a:p>
        </p:txBody>
      </p:sp>
    </p:spTree>
    <p:extLst>
      <p:ext uri="{BB962C8B-B14F-4D97-AF65-F5344CB8AC3E}">
        <p14:creationId xmlns:p14="http://schemas.microsoft.com/office/powerpoint/2010/main" val="3736612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3089C8-D1F1-82E0-8020-0FC6EC713CD4}"/>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3" name="Footer Placeholder 2">
            <a:extLst>
              <a:ext uri="{FF2B5EF4-FFF2-40B4-BE49-F238E27FC236}">
                <a16:creationId xmlns:a16="http://schemas.microsoft.com/office/drawing/2014/main" id="{995C110A-6A13-F7BF-B3A3-91DB453220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05A5DF-D073-15E6-D988-D39462F536CF}"/>
              </a:ext>
            </a:extLst>
          </p:cNvPr>
          <p:cNvSpPr>
            <a:spLocks noGrp="1"/>
          </p:cNvSpPr>
          <p:nvPr>
            <p:ph type="sldNum" sz="quarter" idx="12"/>
          </p:nvPr>
        </p:nvSpPr>
        <p:spPr/>
        <p:txBody>
          <a:bodyPr/>
          <a:lstStyle/>
          <a:p>
            <a:fld id="{CA7A28F8-DA6D-4A61-A46A-78996A75039C}" type="slidenum">
              <a:rPr lang="en-US" smtClean="0"/>
              <a:t>‹#›</a:t>
            </a:fld>
            <a:endParaRPr lang="en-US"/>
          </a:p>
        </p:txBody>
      </p:sp>
    </p:spTree>
    <p:extLst>
      <p:ext uri="{BB962C8B-B14F-4D97-AF65-F5344CB8AC3E}">
        <p14:creationId xmlns:p14="http://schemas.microsoft.com/office/powerpoint/2010/main" val="2186517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AE35-4994-9437-C9C5-723E60FFE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18C7BF-2B3A-11F4-1CBD-B24BB45EBA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2B42CC-47EA-6FA6-E8C4-D2AB9E0FA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47D05-4964-589E-D761-236EC74B9E4D}"/>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6" name="Footer Placeholder 5">
            <a:extLst>
              <a:ext uri="{FF2B5EF4-FFF2-40B4-BE49-F238E27FC236}">
                <a16:creationId xmlns:a16="http://schemas.microsoft.com/office/drawing/2014/main" id="{F09EC35D-51CB-5C08-AE4A-AA623F4D1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5E1A5-71C3-57E1-CD56-EB6B9A22EAE6}"/>
              </a:ext>
            </a:extLst>
          </p:cNvPr>
          <p:cNvSpPr>
            <a:spLocks noGrp="1"/>
          </p:cNvSpPr>
          <p:nvPr>
            <p:ph type="sldNum" sz="quarter" idx="12"/>
          </p:nvPr>
        </p:nvSpPr>
        <p:spPr/>
        <p:txBody>
          <a:bodyPr/>
          <a:lstStyle/>
          <a:p>
            <a:fld id="{CA7A28F8-DA6D-4A61-A46A-78996A75039C}" type="slidenum">
              <a:rPr lang="en-US" smtClean="0"/>
              <a:t>‹#›</a:t>
            </a:fld>
            <a:endParaRPr lang="en-US"/>
          </a:p>
        </p:txBody>
      </p:sp>
    </p:spTree>
    <p:extLst>
      <p:ext uri="{BB962C8B-B14F-4D97-AF65-F5344CB8AC3E}">
        <p14:creationId xmlns:p14="http://schemas.microsoft.com/office/powerpoint/2010/main" val="299521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DB57-EAAE-EF32-6F3D-3D94FD3FF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14CDD2-B556-2D82-A8F0-27FB70124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73080C-3424-EB1D-E887-E34AD4537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5DF37-6E94-B275-301D-30667041BB90}"/>
              </a:ext>
            </a:extLst>
          </p:cNvPr>
          <p:cNvSpPr>
            <a:spLocks noGrp="1"/>
          </p:cNvSpPr>
          <p:nvPr>
            <p:ph type="dt" sz="half" idx="10"/>
          </p:nvPr>
        </p:nvSpPr>
        <p:spPr/>
        <p:txBody>
          <a:bodyPr/>
          <a:lstStyle/>
          <a:p>
            <a:fld id="{829EA606-8EC0-44BB-83C3-64A4B7176777}" type="datetimeFigureOut">
              <a:rPr lang="en-US" smtClean="0"/>
              <a:t>11/10/2024</a:t>
            </a:fld>
            <a:endParaRPr lang="en-US"/>
          </a:p>
        </p:txBody>
      </p:sp>
      <p:sp>
        <p:nvSpPr>
          <p:cNvPr id="6" name="Footer Placeholder 5">
            <a:extLst>
              <a:ext uri="{FF2B5EF4-FFF2-40B4-BE49-F238E27FC236}">
                <a16:creationId xmlns:a16="http://schemas.microsoft.com/office/drawing/2014/main" id="{A658ACC1-3D0C-05E3-00A5-073BE9A411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EA316-5A0D-EA4C-CF23-F505423F2C82}"/>
              </a:ext>
            </a:extLst>
          </p:cNvPr>
          <p:cNvSpPr>
            <a:spLocks noGrp="1"/>
          </p:cNvSpPr>
          <p:nvPr>
            <p:ph type="sldNum" sz="quarter" idx="12"/>
          </p:nvPr>
        </p:nvSpPr>
        <p:spPr/>
        <p:txBody>
          <a:bodyPr/>
          <a:lstStyle/>
          <a:p>
            <a:fld id="{CA7A28F8-DA6D-4A61-A46A-78996A75039C}" type="slidenum">
              <a:rPr lang="en-US" smtClean="0"/>
              <a:t>‹#›</a:t>
            </a:fld>
            <a:endParaRPr lang="en-US"/>
          </a:p>
        </p:txBody>
      </p:sp>
    </p:spTree>
    <p:extLst>
      <p:ext uri="{BB962C8B-B14F-4D97-AF65-F5344CB8AC3E}">
        <p14:creationId xmlns:p14="http://schemas.microsoft.com/office/powerpoint/2010/main" val="248628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BF503E-885F-AA6F-7422-1A1D4EE84D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339EB9-6498-686A-4201-35D14F8C0B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3FE4D-F4BD-A429-BFA8-03F4A0C44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9EA606-8EC0-44BB-83C3-64A4B7176777}" type="datetimeFigureOut">
              <a:rPr lang="en-US" smtClean="0"/>
              <a:t>11/10/2024</a:t>
            </a:fld>
            <a:endParaRPr lang="en-US"/>
          </a:p>
        </p:txBody>
      </p:sp>
      <p:sp>
        <p:nvSpPr>
          <p:cNvPr id="5" name="Footer Placeholder 4">
            <a:extLst>
              <a:ext uri="{FF2B5EF4-FFF2-40B4-BE49-F238E27FC236}">
                <a16:creationId xmlns:a16="http://schemas.microsoft.com/office/drawing/2014/main" id="{C7AF3197-3933-4569-9ACD-E15A9D18B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208CF1-5C50-AACE-7860-3BEEFD6832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A7A28F8-DA6D-4A61-A46A-78996A75039C}" type="slidenum">
              <a:rPr lang="en-US" smtClean="0"/>
              <a:t>‹#›</a:t>
            </a:fld>
            <a:endParaRPr lang="en-US"/>
          </a:p>
        </p:txBody>
      </p:sp>
    </p:spTree>
    <p:extLst>
      <p:ext uri="{BB962C8B-B14F-4D97-AF65-F5344CB8AC3E}">
        <p14:creationId xmlns:p14="http://schemas.microsoft.com/office/powerpoint/2010/main" val="3194883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6.xml"/><Relationship Id="rId7" Type="http://schemas.openxmlformats.org/officeDocument/2006/relationships/slide" Target="slide19.xml"/><Relationship Id="rId2" Type="http://schemas.openxmlformats.org/officeDocument/2006/relationships/slide" Target="slide15.xml"/><Relationship Id="rId1" Type="http://schemas.openxmlformats.org/officeDocument/2006/relationships/slideLayout" Target="../slideLayouts/slideLayout3.xml"/><Relationship Id="rId6" Type="http://schemas.openxmlformats.org/officeDocument/2006/relationships/slide" Target="slide22.xml"/><Relationship Id="rId5" Type="http://schemas.openxmlformats.org/officeDocument/2006/relationships/slide" Target="slide21.xml"/><Relationship Id="rId4" Type="http://schemas.openxmlformats.org/officeDocument/2006/relationships/slide" Target="slide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4.xml"/><Relationship Id="rId7" Type="http://schemas.openxmlformats.org/officeDocument/2006/relationships/slide" Target="slide1.xml"/><Relationship Id="rId2" Type="http://schemas.openxmlformats.org/officeDocument/2006/relationships/slide" Target="slide22.xml"/><Relationship Id="rId1" Type="http://schemas.openxmlformats.org/officeDocument/2006/relationships/slideLayout" Target="../slideLayouts/slideLayout3.xml"/><Relationship Id="rId6" Type="http://schemas.openxmlformats.org/officeDocument/2006/relationships/slide" Target="slide18.xml"/><Relationship Id="rId5" Type="http://schemas.openxmlformats.org/officeDocument/2006/relationships/slide" Target="slide6.xml"/><Relationship Id="rId4" Type="http://schemas.openxmlformats.org/officeDocument/2006/relationships/slide" Target="slid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8" Type="http://schemas.openxmlformats.org/officeDocument/2006/relationships/hyperlink" Target="https://www.ibm.com/reports/data-breach" TargetMode="External"/><Relationship Id="rId3" Type="http://schemas.openxmlformats.org/officeDocument/2006/relationships/hyperlink" Target="https://cloud-cover.me/what-does-mfa-cost-ohio-business-implementation#:~:text=Some%20businesses%20use%20an%20identity,themselves%20by%20lowering%20support%20costs." TargetMode="External"/><Relationship Id="rId7" Type="http://schemas.openxmlformats.org/officeDocument/2006/relationships/hyperlink" Target="https://accutechcom.com/data-center-build-out-cost/" TargetMode="External"/><Relationship Id="rId2" Type="http://schemas.openxmlformats.org/officeDocument/2006/relationships/hyperlink" Target="https://sso.tax/" TargetMode="External"/><Relationship Id="rId1" Type="http://schemas.openxmlformats.org/officeDocument/2006/relationships/slideLayout" Target="../slideLayouts/slideLayout3.xml"/><Relationship Id="rId6" Type="http://schemas.openxmlformats.org/officeDocument/2006/relationships/hyperlink" Target="https://www.scnsoft.com/it-operations/help-desk/pricing" TargetMode="External"/><Relationship Id="rId11" Type="http://schemas.openxmlformats.org/officeDocument/2006/relationships/image" Target="../media/image39.png"/><Relationship Id="rId5" Type="http://schemas.openxmlformats.org/officeDocument/2006/relationships/hyperlink" Target="https://www.lenovo.com/us/en/c/servers-storage/servers-intel/?orgRef=https%253A%252F%252Fwww.google.com%252F&amp;cid=us%3Asem%7Cse%7Cgoogle%7CDCG%20eCommD_NonBrand_Phrase_US_DCF%7C%7Cserver%7Cp%7C9986833661%7C141105688791%7Ckwd-10268300%7Ctext%7Cnonbrand%7C&amp;gclid=Cj0KCQiAoae5BhCNARIsADVLzZfChjAu1lP5V5dDtiFduSCOG_5DV9CCn8DtFvCUGe-d3ftm5nC8QvgaAjkuEALw_wcB&amp;gad_source=1" TargetMode="External"/><Relationship Id="rId10" Type="http://schemas.openxmlformats.org/officeDocument/2006/relationships/image" Target="../media/image38.png"/><Relationship Id="rId4" Type="http://schemas.openxmlformats.org/officeDocument/2006/relationships/hyperlink" Target="https://dgtlinfra.com/how-much-does-it-cost-to-build-a-data-center/#:~:text=As%20a%20general%20rule%2C%20it%20costs%20between%20%24600,commissioned%20IT%20load%20to%20build%20a%20data%20center." TargetMode="External"/><Relationship Id="rId9" Type="http://schemas.openxmlformats.org/officeDocument/2006/relationships/hyperlink" Target="https://www.mckinsey.com/tr/our-insights/prediction-the-future-of-customer-experienc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hyperlink" Target="https://svgsilh.com/pt/image/1864379.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ingapore landmarks, marina bay sands and art science museum">
            <a:extLst>
              <a:ext uri="{FF2B5EF4-FFF2-40B4-BE49-F238E27FC236}">
                <a16:creationId xmlns:a16="http://schemas.microsoft.com/office/drawing/2014/main" id="{736D5D64-788F-07D8-285E-6B2A2882064F}"/>
              </a:ext>
            </a:extLst>
          </p:cNvPr>
          <p:cNvPicPr>
            <a:picLocks noChangeAspect="1"/>
          </p:cNvPicPr>
          <p:nvPr/>
        </p:nvPicPr>
        <p:blipFill>
          <a:blip r:embed="rId3">
            <a:extLst>
              <a:ext uri="{28A0092B-C50C-407E-A947-70E740481C1C}">
                <a14:useLocalDpi xmlns:a14="http://schemas.microsoft.com/office/drawing/2010/main" val="0"/>
              </a:ext>
            </a:extLst>
          </a:blip>
          <a:srcRect t="31294"/>
          <a:stretch/>
        </p:blipFill>
        <p:spPr>
          <a:xfrm>
            <a:off x="0" y="14843"/>
            <a:ext cx="12192000" cy="5575669"/>
          </a:xfrm>
          <a:prstGeom prst="rect">
            <a:avLst/>
          </a:prstGeom>
        </p:spPr>
      </p:pic>
      <p:sp>
        <p:nvSpPr>
          <p:cNvPr id="2" name="Title 1">
            <a:extLst>
              <a:ext uri="{FF2B5EF4-FFF2-40B4-BE49-F238E27FC236}">
                <a16:creationId xmlns:a16="http://schemas.microsoft.com/office/drawing/2014/main" id="{BB1076A7-11D8-308B-B94D-9F7CB42CE1F5}"/>
              </a:ext>
            </a:extLst>
          </p:cNvPr>
          <p:cNvSpPr>
            <a:spLocks noGrp="1"/>
          </p:cNvSpPr>
          <p:nvPr>
            <p:ph type="ctrTitle"/>
          </p:nvPr>
        </p:nvSpPr>
        <p:spPr>
          <a:xfrm>
            <a:off x="0" y="3019122"/>
            <a:ext cx="12192000" cy="3824034"/>
          </a:xfrm>
          <a:prstGeom prst="rtTriangle">
            <a:avLst/>
          </a:prstGeom>
          <a:solidFill>
            <a:srgbClr val="1F2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a:solidFill>
                  <a:srgbClr val="002060"/>
                </a:solidFill>
                <a:latin typeface="Calibri" panose="020F0502020204030204" pitchFamily="34" charset="0"/>
                <a:cs typeface="Calibri" panose="020F0502020204030204" pitchFamily="34" charset="0"/>
              </a:rPr>
              <a:t> </a:t>
            </a:r>
          </a:p>
        </p:txBody>
      </p:sp>
      <p:sp>
        <p:nvSpPr>
          <p:cNvPr id="9" name="Title 1">
            <a:extLst>
              <a:ext uri="{FF2B5EF4-FFF2-40B4-BE49-F238E27FC236}">
                <a16:creationId xmlns:a16="http://schemas.microsoft.com/office/drawing/2014/main" id="{543E9FAB-92F8-B508-B042-0BDB993AD67E}"/>
              </a:ext>
            </a:extLst>
          </p:cNvPr>
          <p:cNvSpPr txBox="1">
            <a:spLocks/>
          </p:cNvSpPr>
          <p:nvPr/>
        </p:nvSpPr>
        <p:spPr>
          <a:xfrm rot="10800000" flipV="1">
            <a:off x="0" y="4719497"/>
            <a:ext cx="12192000" cy="2123658"/>
          </a:xfrm>
          <a:prstGeom prst="rtTriangle">
            <a:avLst/>
          </a:prstGeom>
          <a:solidFill>
            <a:srgbClr val="1F2F57"/>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ctr">
              <a:lnSpc>
                <a:spcPct val="90000"/>
              </a:lnSpc>
              <a:spcBef>
                <a:spcPct val="0"/>
              </a:spcBef>
              <a:buNone/>
              <a:defRPr>
                <a:solidFill>
                  <a:schemeClr val="lt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10" name="TextBox 9">
            <a:extLst>
              <a:ext uri="{FF2B5EF4-FFF2-40B4-BE49-F238E27FC236}">
                <a16:creationId xmlns:a16="http://schemas.microsoft.com/office/drawing/2014/main" id="{7E406187-B6DE-5E0A-201A-F02B84242B2F}"/>
              </a:ext>
            </a:extLst>
          </p:cNvPr>
          <p:cNvSpPr txBox="1"/>
          <p:nvPr/>
        </p:nvSpPr>
        <p:spPr>
          <a:xfrm>
            <a:off x="104932" y="4569741"/>
            <a:ext cx="7221071" cy="2123658"/>
          </a:xfrm>
          <a:prstGeom prst="rect">
            <a:avLst/>
          </a:prstGeom>
          <a:noFill/>
        </p:spPr>
        <p:txBody>
          <a:bodyPr wrap="square" rtlCol="0">
            <a:spAutoFit/>
          </a:bodyPr>
          <a:lstStyle/>
          <a:p>
            <a:r>
              <a:rPr lang="en-US" sz="4400" b="0" i="0">
                <a:solidFill>
                  <a:schemeClr val="bg1"/>
                </a:solidFill>
                <a:effectLst/>
                <a:latin typeface="Arial" panose="020B0604020202020204" pitchFamily="34" charset="0"/>
              </a:rPr>
              <a:t>Enhancing Leisure Destinations International’s IT Operations</a:t>
            </a:r>
            <a:endParaRPr lang="en-US" sz="4400">
              <a:solidFill>
                <a:schemeClr val="bg1"/>
              </a:solidFill>
            </a:endParaRPr>
          </a:p>
        </p:txBody>
      </p:sp>
    </p:spTree>
    <p:extLst>
      <p:ext uri="{BB962C8B-B14F-4D97-AF65-F5344CB8AC3E}">
        <p14:creationId xmlns:p14="http://schemas.microsoft.com/office/powerpoint/2010/main" val="2650776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3935-8A99-4E1C-8A1E-07AD0A8FB70F}"/>
              </a:ext>
            </a:extLst>
          </p:cNvPr>
          <p:cNvSpPr>
            <a:spLocks noGrp="1"/>
          </p:cNvSpPr>
          <p:nvPr>
            <p:ph type="title"/>
          </p:nvPr>
        </p:nvSpPr>
        <p:spPr/>
        <p:txBody>
          <a:bodyPr>
            <a:normAutofit fontScale="90000"/>
          </a:bodyPr>
          <a:lstStyle/>
          <a:p>
            <a:r>
              <a:rPr lang="en-US"/>
              <a:t>Three Year Rollout for Selected Project Completion</a:t>
            </a:r>
          </a:p>
        </p:txBody>
      </p:sp>
      <p:graphicFrame>
        <p:nvGraphicFramePr>
          <p:cNvPr id="3" name="Google Shape;693;p32">
            <a:extLst>
              <a:ext uri="{FF2B5EF4-FFF2-40B4-BE49-F238E27FC236}">
                <a16:creationId xmlns:a16="http://schemas.microsoft.com/office/drawing/2014/main" id="{D6D0DB82-BDF5-BD40-7776-B9C80651BEB2}"/>
              </a:ext>
            </a:extLst>
          </p:cNvPr>
          <p:cNvGraphicFramePr/>
          <p:nvPr>
            <p:extLst>
              <p:ext uri="{D42A27DB-BD31-4B8C-83A1-F6EECF244321}">
                <p14:modId xmlns:p14="http://schemas.microsoft.com/office/powerpoint/2010/main" val="1496737657"/>
              </p:ext>
            </p:extLst>
          </p:nvPr>
        </p:nvGraphicFramePr>
        <p:xfrm>
          <a:off x="571757" y="1332024"/>
          <a:ext cx="11048486" cy="4663170"/>
        </p:xfrm>
        <a:graphic>
          <a:graphicData uri="http://schemas.openxmlformats.org/drawingml/2006/table">
            <a:tbl>
              <a:tblPr>
                <a:noFill/>
              </a:tblPr>
              <a:tblGrid>
                <a:gridCol w="3281378">
                  <a:extLst>
                    <a:ext uri="{9D8B030D-6E8A-4147-A177-3AD203B41FA5}">
                      <a16:colId xmlns:a16="http://schemas.microsoft.com/office/drawing/2014/main" val="20000"/>
                    </a:ext>
                  </a:extLst>
                </a:gridCol>
                <a:gridCol w="647259">
                  <a:extLst>
                    <a:ext uri="{9D8B030D-6E8A-4147-A177-3AD203B41FA5}">
                      <a16:colId xmlns:a16="http://schemas.microsoft.com/office/drawing/2014/main" val="20004"/>
                    </a:ext>
                  </a:extLst>
                </a:gridCol>
                <a:gridCol w="647259">
                  <a:extLst>
                    <a:ext uri="{9D8B030D-6E8A-4147-A177-3AD203B41FA5}">
                      <a16:colId xmlns:a16="http://schemas.microsoft.com/office/drawing/2014/main" val="20005"/>
                    </a:ext>
                  </a:extLst>
                </a:gridCol>
                <a:gridCol w="647259">
                  <a:extLst>
                    <a:ext uri="{9D8B030D-6E8A-4147-A177-3AD203B41FA5}">
                      <a16:colId xmlns:a16="http://schemas.microsoft.com/office/drawing/2014/main" val="20006"/>
                    </a:ext>
                  </a:extLst>
                </a:gridCol>
                <a:gridCol w="647259">
                  <a:extLst>
                    <a:ext uri="{9D8B030D-6E8A-4147-A177-3AD203B41FA5}">
                      <a16:colId xmlns:a16="http://schemas.microsoft.com/office/drawing/2014/main" val="20007"/>
                    </a:ext>
                  </a:extLst>
                </a:gridCol>
                <a:gridCol w="647259">
                  <a:extLst>
                    <a:ext uri="{9D8B030D-6E8A-4147-A177-3AD203B41FA5}">
                      <a16:colId xmlns:a16="http://schemas.microsoft.com/office/drawing/2014/main" val="20008"/>
                    </a:ext>
                  </a:extLst>
                </a:gridCol>
                <a:gridCol w="647259">
                  <a:extLst>
                    <a:ext uri="{9D8B030D-6E8A-4147-A177-3AD203B41FA5}">
                      <a16:colId xmlns:a16="http://schemas.microsoft.com/office/drawing/2014/main" val="20009"/>
                    </a:ext>
                  </a:extLst>
                </a:gridCol>
                <a:gridCol w="647259">
                  <a:extLst>
                    <a:ext uri="{9D8B030D-6E8A-4147-A177-3AD203B41FA5}">
                      <a16:colId xmlns:a16="http://schemas.microsoft.com/office/drawing/2014/main" val="20010"/>
                    </a:ext>
                  </a:extLst>
                </a:gridCol>
                <a:gridCol w="647259">
                  <a:extLst>
                    <a:ext uri="{9D8B030D-6E8A-4147-A177-3AD203B41FA5}">
                      <a16:colId xmlns:a16="http://schemas.microsoft.com/office/drawing/2014/main" val="20011"/>
                    </a:ext>
                  </a:extLst>
                </a:gridCol>
                <a:gridCol w="647259">
                  <a:extLst>
                    <a:ext uri="{9D8B030D-6E8A-4147-A177-3AD203B41FA5}">
                      <a16:colId xmlns:a16="http://schemas.microsoft.com/office/drawing/2014/main" val="20012"/>
                    </a:ext>
                  </a:extLst>
                </a:gridCol>
                <a:gridCol w="647259">
                  <a:extLst>
                    <a:ext uri="{9D8B030D-6E8A-4147-A177-3AD203B41FA5}">
                      <a16:colId xmlns:a16="http://schemas.microsoft.com/office/drawing/2014/main" val="20013"/>
                    </a:ext>
                  </a:extLst>
                </a:gridCol>
                <a:gridCol w="647259">
                  <a:extLst>
                    <a:ext uri="{9D8B030D-6E8A-4147-A177-3AD203B41FA5}">
                      <a16:colId xmlns:a16="http://schemas.microsoft.com/office/drawing/2014/main" val="3159029422"/>
                    </a:ext>
                  </a:extLst>
                </a:gridCol>
                <a:gridCol w="647259">
                  <a:extLst>
                    <a:ext uri="{9D8B030D-6E8A-4147-A177-3AD203B41FA5}">
                      <a16:colId xmlns:a16="http://schemas.microsoft.com/office/drawing/2014/main" val="3695459284"/>
                    </a:ext>
                  </a:extLst>
                </a:gridCol>
              </a:tblGrid>
              <a:tr h="271945">
                <a:tc>
                  <a:txBody>
                    <a:bodyPr/>
                    <a:lstStyle/>
                    <a:p>
                      <a:pPr marL="0" lvl="0" indent="0" algn="ctr" rtl="0">
                        <a:spcBef>
                          <a:spcPts val="0"/>
                        </a:spcBef>
                        <a:spcAft>
                          <a:spcPts val="0"/>
                        </a:spcAft>
                        <a:buNone/>
                      </a:pPr>
                      <a:endParaRPr lang="en-US" sz="1800">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tx2">
                        <a:lumMod val="25000"/>
                        <a:lumOff val="75000"/>
                      </a:schemeClr>
                    </a:solidFill>
                  </a:tcPr>
                </a:tc>
                <a:tc gridSpan="12">
                  <a:txBody>
                    <a:bodyPr/>
                    <a:lstStyle/>
                    <a:p>
                      <a:pPr marL="0" lvl="0" indent="0" algn="l" rtl="0">
                        <a:spcBef>
                          <a:spcPts val="0"/>
                        </a:spcBef>
                        <a:spcAft>
                          <a:spcPts val="0"/>
                        </a:spcAft>
                        <a:buNone/>
                      </a:pPr>
                      <a:r>
                        <a:rPr lang="en-US" sz="1800" b="1">
                          <a:solidFill>
                            <a:schemeClr val="dk1"/>
                          </a:solidFill>
                          <a:latin typeface="+mn-lt"/>
                          <a:cs typeface="Arial" panose="020B0604020202020204" pitchFamily="34" charset="0"/>
                          <a:sym typeface="Poppins"/>
                        </a:rPr>
                        <a:t>                    Year 1                                           Year 2                                           Year 3                                            </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222142147"/>
                  </a:ext>
                </a:extLst>
              </a:tr>
              <a:tr h="271945">
                <a:tc>
                  <a:txBody>
                    <a:bodyPr/>
                    <a:lstStyle/>
                    <a:p>
                      <a:pPr marL="0" lvl="0" indent="0" algn="ctr" rtl="0">
                        <a:spcBef>
                          <a:spcPts val="0"/>
                        </a:spcBef>
                        <a:spcAft>
                          <a:spcPts val="0"/>
                        </a:spcAft>
                        <a:buNone/>
                      </a:pPr>
                      <a:r>
                        <a:rPr lang="en-US" sz="1800" b="1">
                          <a:solidFill>
                            <a:schemeClr val="dk1"/>
                          </a:solidFill>
                          <a:latin typeface="+mn-lt"/>
                          <a:ea typeface="Poppins"/>
                          <a:cs typeface="Arial" panose="020B0604020202020204" pitchFamily="34" charset="0"/>
                          <a:sym typeface="Poppins"/>
                        </a:rPr>
                        <a:t>Steps</a:t>
                      </a:r>
                    </a:p>
                  </a:txBody>
                  <a:tcPr marL="91425" marR="91425" marT="0" marB="0" anchor="ctr">
                    <a:lnL w="12700" cap="flat" cmpd="sng" algn="ctr">
                      <a:solidFill>
                        <a:schemeClr val="tx1"/>
                      </a:solidFill>
                      <a:prstDash val="solid"/>
                      <a:round/>
                      <a:headEnd type="none" w="med" len="med"/>
                      <a:tailEnd type="none" w="med" len="med"/>
                    </a:lnL>
                    <a:lnR w="9525" cap="flat" cmpd="sng">
                      <a:solidFill>
                        <a:schemeClr val="lt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Q1</a:t>
                      </a:r>
                    </a:p>
                  </a:txBody>
                  <a:tcPr marL="91425" marR="91425" marT="0" marB="0" anchor="ctr">
                    <a:lnL w="9525" cap="flat" cmpd="sng" algn="ctr">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Q2</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Q3</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Q4</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Q5</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Q6</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Q7</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Q8</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Q9</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Q10</a:t>
                      </a:r>
                    </a:p>
                  </a:txBody>
                  <a:tcPr marL="91425" marR="91425" marT="0" marB="0"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latin typeface="+mn-lt"/>
                          <a:ea typeface="Poppins"/>
                          <a:cs typeface="Arial" panose="020B0604020202020204" pitchFamily="34" charset="0"/>
                          <a:sym typeface="Poppins"/>
                        </a:rPr>
                        <a:t>Q11</a:t>
                      </a:r>
                    </a:p>
                  </a:txBody>
                  <a:tcPr marL="91425" marR="91425" marT="0" marB="0"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latin typeface="+mn-lt"/>
                          <a:ea typeface="Poppins"/>
                          <a:cs typeface="Arial" panose="020B0604020202020204" pitchFamily="34" charset="0"/>
                          <a:sym typeface="Poppins"/>
                        </a:rPr>
                        <a:t>Q12</a:t>
                      </a:r>
                    </a:p>
                  </a:txBody>
                  <a:tcPr marL="91425" marR="91425" marT="0" marB="0" anchor="ctr">
                    <a:lnL w="9525" cap="flat" cmpd="sng">
                      <a:solidFill>
                        <a:schemeClr val="lt1">
                          <a:alpha val="0"/>
                        </a:schemeClr>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3211">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Planning and Assessment</a:t>
                      </a: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453211">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Centralized IAM System</a:t>
                      </a: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390404295"/>
                  </a:ext>
                </a:extLst>
              </a:tr>
              <a:tr h="453211">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IT Service Consolidation</a:t>
                      </a: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2537844119"/>
                  </a:ext>
                </a:extLst>
              </a:tr>
              <a:tr h="453211">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Data Center Consolidation</a:t>
                      </a: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734743540"/>
                  </a:ext>
                </a:extLst>
              </a:tr>
              <a:tr h="453211">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Testing &amp; Optimization</a:t>
                      </a: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2672162494"/>
                  </a:ext>
                </a:extLst>
              </a:tr>
              <a:tr h="453211">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Full Deployment</a:t>
                      </a:r>
                    </a:p>
                  </a:txBody>
                  <a:tcPr marL="91425" marR="91425" marT="0" marB="0"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453211">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Documentation &amp; Support</a:t>
                      </a:r>
                    </a:p>
                  </a:txBody>
                  <a:tcPr marL="91425" marR="91425" marT="0" marB="0"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r h="453211">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Continuous Improvement</a:t>
                      </a:r>
                    </a:p>
                  </a:txBody>
                  <a:tcPr marL="91425" marR="91425" marT="0" marB="0" anchor="ctr">
                    <a:lnL w="12700" cap="flat" cmpd="sng" algn="ctr">
                      <a:solidFill>
                        <a:schemeClr val="tx1"/>
                      </a:solidFill>
                      <a:prstDash val="solid"/>
                      <a:round/>
                      <a:headEnd type="none" w="med" len="med"/>
                      <a:tailEnd type="none" w="med" len="med"/>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5"/>
                  </a:ext>
                </a:extLst>
              </a:tr>
              <a:tr h="453211">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Project Evaluation &amp; Reporting</a:t>
                      </a: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2">
                        <a:lumMod val="50000"/>
                        <a:lumOff val="50000"/>
                      </a:schemeClr>
                    </a:solidFill>
                  </a:tcPr>
                </a:tc>
                <a:extLst>
                  <a:ext uri="{0D108BD9-81ED-4DB2-BD59-A6C34878D82A}">
                    <a16:rowId xmlns:a16="http://schemas.microsoft.com/office/drawing/2014/main" val="3794434363"/>
                  </a:ext>
                </a:extLst>
              </a:tr>
            </a:tbl>
          </a:graphicData>
        </a:graphic>
      </p:graphicFrame>
      <p:sp>
        <p:nvSpPr>
          <p:cNvPr id="5" name="Rectangle: Rounded Corners 4">
            <a:extLst>
              <a:ext uri="{FF2B5EF4-FFF2-40B4-BE49-F238E27FC236}">
                <a16:creationId xmlns:a16="http://schemas.microsoft.com/office/drawing/2014/main" id="{41C238C0-1952-BDF5-B101-AFE045EE8FCC}"/>
              </a:ext>
            </a:extLst>
          </p:cNvPr>
          <p:cNvSpPr/>
          <p:nvPr/>
        </p:nvSpPr>
        <p:spPr>
          <a:xfrm>
            <a:off x="4296425"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latin typeface="Calibri" panose="020F0502020204030204" pitchFamily="34" charset="0"/>
                <a:ea typeface="Calibri" panose="020F0502020204030204" pitchFamily="34" charset="0"/>
                <a:cs typeface="Calibri" panose="020F0502020204030204" pitchFamily="34" charset="0"/>
              </a:rPr>
              <a:t>Implementation</a:t>
            </a:r>
          </a:p>
        </p:txBody>
      </p:sp>
      <p:sp>
        <p:nvSpPr>
          <p:cNvPr id="6" name="TextBox 5">
            <a:extLst>
              <a:ext uri="{FF2B5EF4-FFF2-40B4-BE49-F238E27FC236}">
                <a16:creationId xmlns:a16="http://schemas.microsoft.com/office/drawing/2014/main" id="{7BBEED77-160D-00E7-6A71-F4B69567D785}"/>
              </a:ext>
            </a:extLst>
          </p:cNvPr>
          <p:cNvSpPr txBox="1"/>
          <p:nvPr/>
        </p:nvSpPr>
        <p:spPr>
          <a:xfrm>
            <a:off x="11894695" y="6432172"/>
            <a:ext cx="352269" cy="261610"/>
          </a:xfrm>
          <a:prstGeom prst="rect">
            <a:avLst/>
          </a:prstGeom>
          <a:noFill/>
        </p:spPr>
        <p:txBody>
          <a:bodyPr wrap="square" rtlCol="0">
            <a:spAutoFit/>
          </a:bodyPr>
          <a:lstStyle/>
          <a:p>
            <a:r>
              <a:rPr lang="en-US" sz="1100">
                <a:solidFill>
                  <a:schemeClr val="bg1"/>
                </a:solidFill>
              </a:rPr>
              <a:t>10</a:t>
            </a:r>
          </a:p>
        </p:txBody>
      </p:sp>
    </p:spTree>
    <p:extLst>
      <p:ext uri="{BB962C8B-B14F-4D97-AF65-F5344CB8AC3E}">
        <p14:creationId xmlns:p14="http://schemas.microsoft.com/office/powerpoint/2010/main" val="822279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AB44-9D5C-002C-DF35-30F43D57EE82}"/>
              </a:ext>
            </a:extLst>
          </p:cNvPr>
          <p:cNvSpPr>
            <a:spLocks noGrp="1"/>
          </p:cNvSpPr>
          <p:nvPr>
            <p:ph type="title"/>
          </p:nvPr>
        </p:nvSpPr>
        <p:spPr/>
        <p:txBody>
          <a:bodyPr>
            <a:normAutofit fontScale="90000"/>
          </a:bodyPr>
          <a:lstStyle/>
          <a:p>
            <a:r>
              <a:rPr lang="en-US"/>
              <a:t>LDI Reaches Breakeven at the Beginning of Year 3</a:t>
            </a:r>
          </a:p>
        </p:txBody>
      </p:sp>
      <p:graphicFrame>
        <p:nvGraphicFramePr>
          <p:cNvPr id="3" name="Table 2">
            <a:extLst>
              <a:ext uri="{FF2B5EF4-FFF2-40B4-BE49-F238E27FC236}">
                <a16:creationId xmlns:a16="http://schemas.microsoft.com/office/drawing/2014/main" id="{B5CBF7DB-B9A1-B1D3-E367-F003423234F9}"/>
              </a:ext>
            </a:extLst>
          </p:cNvPr>
          <p:cNvGraphicFramePr>
            <a:graphicFrameLocks noGrp="1"/>
          </p:cNvGraphicFramePr>
          <p:nvPr>
            <p:extLst>
              <p:ext uri="{D42A27DB-BD31-4B8C-83A1-F6EECF244321}">
                <p14:modId xmlns:p14="http://schemas.microsoft.com/office/powerpoint/2010/main" val="1959715209"/>
              </p:ext>
            </p:extLst>
          </p:nvPr>
        </p:nvGraphicFramePr>
        <p:xfrm>
          <a:off x="190500" y="1407819"/>
          <a:ext cx="4560609" cy="2656840"/>
        </p:xfrm>
        <a:graphic>
          <a:graphicData uri="http://schemas.openxmlformats.org/drawingml/2006/table">
            <a:tbl>
              <a:tblPr firstRow="1" bandRow="1">
                <a:tableStyleId>{69012ECD-51FC-41F1-AA8D-1B2483CD663E}</a:tableStyleId>
              </a:tblPr>
              <a:tblGrid>
                <a:gridCol w="4560609">
                  <a:extLst>
                    <a:ext uri="{9D8B030D-6E8A-4147-A177-3AD203B41FA5}">
                      <a16:colId xmlns:a16="http://schemas.microsoft.com/office/drawing/2014/main" val="1163004481"/>
                    </a:ext>
                  </a:extLst>
                </a:gridCol>
              </a:tblGrid>
              <a:tr h="370840">
                <a:tc>
                  <a:txBody>
                    <a:bodyPr/>
                    <a:lstStyle/>
                    <a:p>
                      <a:pPr latinLnBrk="1"/>
                      <a:r>
                        <a:rPr lang="en-US" altLang="ko-KR">
                          <a:solidFill>
                            <a:schemeClr val="tx1"/>
                          </a:solidFill>
                        </a:rPr>
                        <a:t>Cost and Benefit Breakdown</a:t>
                      </a:r>
                      <a:endParaRPr lang="ko-KR" altLang="en-US">
                        <a:solidFill>
                          <a:schemeClr val="tx1"/>
                        </a:solidFill>
                      </a:endParaRPr>
                    </a:p>
                  </a:txBody>
                  <a:tcPr>
                    <a:solidFill>
                      <a:schemeClr val="tx2">
                        <a:lumMod val="10000"/>
                        <a:lumOff val="90000"/>
                      </a:schemeClr>
                    </a:solidFill>
                  </a:tcPr>
                </a:tc>
                <a:extLst>
                  <a:ext uri="{0D108BD9-81ED-4DB2-BD59-A6C34878D82A}">
                    <a16:rowId xmlns:a16="http://schemas.microsoft.com/office/drawing/2014/main" val="332487670"/>
                  </a:ext>
                </a:extLst>
              </a:tr>
              <a:tr h="370840">
                <a:tc>
                  <a:txBody>
                    <a:bodyPr/>
                    <a:lstStyle/>
                    <a:p>
                      <a:pPr latinLnBrk="1"/>
                      <a:r>
                        <a:rPr lang="en-US" altLang="ko-KR"/>
                        <a:t>Total one-time costs: $19,925,000</a:t>
                      </a:r>
                    </a:p>
                    <a:p>
                      <a:pPr latinLnBrk="1"/>
                      <a:r>
                        <a:rPr lang="en-US" altLang="ko-KR"/>
                        <a:t>Total recurring costs: $5,938,200</a:t>
                      </a:r>
                    </a:p>
                    <a:p>
                      <a:pPr latinLnBrk="1"/>
                      <a:r>
                        <a:rPr lang="en-US" altLang="ko-KR" b="1"/>
                        <a:t>Total costs: $25,863,200</a:t>
                      </a:r>
                    </a:p>
                    <a:p>
                      <a:pPr latinLnBrk="1"/>
                      <a:endParaRPr lang="en-US" altLang="ko-KR"/>
                    </a:p>
                    <a:p>
                      <a:pPr latinLnBrk="1"/>
                      <a:r>
                        <a:rPr lang="en-US" altLang="ko-KR"/>
                        <a:t>Year 1 benefits: $11,700,000</a:t>
                      </a:r>
                    </a:p>
                    <a:p>
                      <a:pPr latinLnBrk="1"/>
                      <a:r>
                        <a:rPr lang="en-US" altLang="ko-KR"/>
                        <a:t>Year 2 benefits: $11,700,000</a:t>
                      </a:r>
                    </a:p>
                    <a:p>
                      <a:pPr latinLnBrk="1"/>
                      <a:r>
                        <a:rPr lang="en-US" altLang="ko-KR"/>
                        <a:t>Year 3 benefits: $11,700,000</a:t>
                      </a:r>
                    </a:p>
                    <a:p>
                      <a:pPr latinLnBrk="1"/>
                      <a:r>
                        <a:rPr lang="en-US" altLang="ko-KR" b="1"/>
                        <a:t>Total benefits: $35,100,000</a:t>
                      </a:r>
                      <a:endParaRPr lang="ko-KR" altLang="en-US" b="1"/>
                    </a:p>
                  </a:txBody>
                  <a:tcPr/>
                </a:tc>
                <a:extLst>
                  <a:ext uri="{0D108BD9-81ED-4DB2-BD59-A6C34878D82A}">
                    <a16:rowId xmlns:a16="http://schemas.microsoft.com/office/drawing/2014/main" val="2813326329"/>
                  </a:ext>
                </a:extLst>
              </a:tr>
            </a:tbl>
          </a:graphicData>
        </a:graphic>
      </p:graphicFrame>
      <p:graphicFrame>
        <p:nvGraphicFramePr>
          <p:cNvPr id="4" name="Table 3">
            <a:extLst>
              <a:ext uri="{FF2B5EF4-FFF2-40B4-BE49-F238E27FC236}">
                <a16:creationId xmlns:a16="http://schemas.microsoft.com/office/drawing/2014/main" id="{5F7B1AA7-35E0-F382-F881-3AE28BE4E525}"/>
              </a:ext>
            </a:extLst>
          </p:cNvPr>
          <p:cNvGraphicFramePr>
            <a:graphicFrameLocks noGrp="1"/>
          </p:cNvGraphicFramePr>
          <p:nvPr>
            <p:extLst>
              <p:ext uri="{D42A27DB-BD31-4B8C-83A1-F6EECF244321}">
                <p14:modId xmlns:p14="http://schemas.microsoft.com/office/powerpoint/2010/main" val="1357791943"/>
              </p:ext>
            </p:extLst>
          </p:nvPr>
        </p:nvGraphicFramePr>
        <p:xfrm>
          <a:off x="190500" y="4064659"/>
          <a:ext cx="4560609" cy="1833880"/>
        </p:xfrm>
        <a:graphic>
          <a:graphicData uri="http://schemas.openxmlformats.org/drawingml/2006/table">
            <a:tbl>
              <a:tblPr firstRow="1" bandRow="1">
                <a:tableStyleId>{69012ECD-51FC-41F1-AA8D-1B2483CD663E}</a:tableStyleId>
              </a:tblPr>
              <a:tblGrid>
                <a:gridCol w="4560609">
                  <a:extLst>
                    <a:ext uri="{9D8B030D-6E8A-4147-A177-3AD203B41FA5}">
                      <a16:colId xmlns:a16="http://schemas.microsoft.com/office/drawing/2014/main" val="1900204444"/>
                    </a:ext>
                  </a:extLst>
                </a:gridCol>
              </a:tblGrid>
              <a:tr h="370840">
                <a:tc>
                  <a:txBody>
                    <a:bodyPr/>
                    <a:lstStyle/>
                    <a:p>
                      <a:pPr latinLnBrk="1"/>
                      <a:r>
                        <a:rPr lang="en-US" altLang="ko-KR">
                          <a:solidFill>
                            <a:schemeClr val="tx1"/>
                          </a:solidFill>
                        </a:rPr>
                        <a:t>Key Assumptions</a:t>
                      </a:r>
                      <a:endParaRPr lang="ko-KR" altLang="en-US">
                        <a:solidFill>
                          <a:schemeClr val="tx1"/>
                        </a:solidFill>
                      </a:endParaRPr>
                    </a:p>
                  </a:txBody>
                  <a:tcPr>
                    <a:solidFill>
                      <a:schemeClr val="tx2">
                        <a:lumMod val="10000"/>
                        <a:lumOff val="90000"/>
                      </a:schemeClr>
                    </a:solidFill>
                  </a:tcPr>
                </a:tc>
                <a:extLst>
                  <a:ext uri="{0D108BD9-81ED-4DB2-BD59-A6C34878D82A}">
                    <a16:rowId xmlns:a16="http://schemas.microsoft.com/office/drawing/2014/main" val="1418924500"/>
                  </a:ext>
                </a:extLst>
              </a:tr>
              <a:tr h="370840">
                <a:tc>
                  <a:txBody>
                    <a:bodyPr/>
                    <a:lstStyle/>
                    <a:p>
                      <a:pPr marL="285750" indent="-285750" latinLnBrk="1">
                        <a:buFont typeface="Arial" panose="020B0604020202020204" pitchFamily="34" charset="0"/>
                        <a:buChar char="•"/>
                      </a:pPr>
                      <a:r>
                        <a:rPr lang="en-US" altLang="ko-KR"/>
                        <a:t>Security breach avoidance accounted for every year</a:t>
                      </a:r>
                    </a:p>
                    <a:p>
                      <a:pPr marL="285750" indent="-285750" latinLnBrk="1">
                        <a:buFont typeface="Arial" panose="020B0604020202020204" pitchFamily="34" charset="0"/>
                        <a:buChar char="•"/>
                      </a:pPr>
                      <a:r>
                        <a:rPr lang="en-US" altLang="ko-KR"/>
                        <a:t>WACC is 9.45%</a:t>
                      </a:r>
                    </a:p>
                    <a:p>
                      <a:pPr marL="285750" indent="-285750" latinLnBrk="1">
                        <a:buFont typeface="Arial" panose="020B0604020202020204" pitchFamily="34" charset="0"/>
                        <a:buChar char="•"/>
                      </a:pPr>
                      <a:r>
                        <a:rPr lang="en-US" altLang="ko-KR"/>
                        <a:t>IT staff for helpdesk and datacenters are relocated from regional facilities</a:t>
                      </a:r>
                      <a:endParaRPr lang="ko-KR" altLang="en-US"/>
                    </a:p>
                  </a:txBody>
                  <a:tcPr/>
                </a:tc>
                <a:extLst>
                  <a:ext uri="{0D108BD9-81ED-4DB2-BD59-A6C34878D82A}">
                    <a16:rowId xmlns:a16="http://schemas.microsoft.com/office/drawing/2014/main" val="552024784"/>
                  </a:ext>
                </a:extLst>
              </a:tr>
            </a:tbl>
          </a:graphicData>
        </a:graphic>
      </p:graphicFrame>
      <p:pic>
        <p:nvPicPr>
          <p:cNvPr id="2049" name="Picture 1">
            <a:extLst>
              <a:ext uri="{FF2B5EF4-FFF2-40B4-BE49-F238E27FC236}">
                <a16:creationId xmlns:a16="http://schemas.microsoft.com/office/drawing/2014/main" id="{224CEF8B-816E-5F60-FC3D-DD4CAB0A10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9" t="1973" r="1289" b="2237"/>
          <a:stretch/>
        </p:blipFill>
        <p:spPr bwMode="auto">
          <a:xfrm>
            <a:off x="6221691" y="1272619"/>
            <a:ext cx="4996206" cy="3827282"/>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Alternate Process 4">
            <a:extLst>
              <a:ext uri="{FF2B5EF4-FFF2-40B4-BE49-F238E27FC236}">
                <a16:creationId xmlns:a16="http://schemas.microsoft.com/office/drawing/2014/main" id="{40C0E7CD-181C-314C-25F6-53CEB3C65D4F}"/>
              </a:ext>
            </a:extLst>
          </p:cNvPr>
          <p:cNvSpPr/>
          <p:nvPr/>
        </p:nvSpPr>
        <p:spPr>
          <a:xfrm>
            <a:off x="5724489" y="5166335"/>
            <a:ext cx="5990609" cy="838091"/>
          </a:xfrm>
          <a:prstGeom prst="flowChartAlternateProcess">
            <a:avLst/>
          </a:prstGeom>
          <a:solidFill>
            <a:schemeClr val="tx2">
              <a:lumMod val="10000"/>
              <a:lumOff val="90000"/>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rPr>
              <a:t>NPV =   $4,483,303  ROI = 36%  B/E: Year 3 </a:t>
            </a:r>
          </a:p>
        </p:txBody>
      </p:sp>
      <p:sp>
        <p:nvSpPr>
          <p:cNvPr id="6" name="Rectangle: Rounded Corners 5">
            <a:extLst>
              <a:ext uri="{FF2B5EF4-FFF2-40B4-BE49-F238E27FC236}">
                <a16:creationId xmlns:a16="http://schemas.microsoft.com/office/drawing/2014/main" id="{3795F395-0F84-4C29-3A16-CB14FFC32BE5}"/>
              </a:ext>
            </a:extLst>
          </p:cNvPr>
          <p:cNvSpPr/>
          <p:nvPr/>
        </p:nvSpPr>
        <p:spPr>
          <a:xfrm>
            <a:off x="6240124"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latin typeface="Calibri" panose="020F0502020204030204" pitchFamily="34" charset="0"/>
                <a:ea typeface="Calibri" panose="020F0502020204030204" pitchFamily="34" charset="0"/>
                <a:cs typeface="Calibri" panose="020F0502020204030204" pitchFamily="34" charset="0"/>
              </a:rPr>
              <a:t>Financials</a:t>
            </a:r>
          </a:p>
        </p:txBody>
      </p:sp>
      <p:sp>
        <p:nvSpPr>
          <p:cNvPr id="7" name="TextBox 6">
            <a:extLst>
              <a:ext uri="{FF2B5EF4-FFF2-40B4-BE49-F238E27FC236}">
                <a16:creationId xmlns:a16="http://schemas.microsoft.com/office/drawing/2014/main" id="{2429A0BC-0F93-C7F4-658A-C3157C82CEF9}"/>
              </a:ext>
            </a:extLst>
          </p:cNvPr>
          <p:cNvSpPr txBox="1"/>
          <p:nvPr/>
        </p:nvSpPr>
        <p:spPr>
          <a:xfrm>
            <a:off x="11894695" y="6432172"/>
            <a:ext cx="352269" cy="261610"/>
          </a:xfrm>
          <a:prstGeom prst="rect">
            <a:avLst/>
          </a:prstGeom>
          <a:noFill/>
        </p:spPr>
        <p:txBody>
          <a:bodyPr wrap="square" rtlCol="0">
            <a:spAutoFit/>
          </a:bodyPr>
          <a:lstStyle/>
          <a:p>
            <a:r>
              <a:rPr lang="en-US" sz="1100">
                <a:solidFill>
                  <a:schemeClr val="bg1"/>
                </a:solidFill>
              </a:rPr>
              <a:t>11</a:t>
            </a:r>
          </a:p>
        </p:txBody>
      </p:sp>
    </p:spTree>
    <p:extLst>
      <p:ext uri="{BB962C8B-B14F-4D97-AF65-F5344CB8AC3E}">
        <p14:creationId xmlns:p14="http://schemas.microsoft.com/office/powerpoint/2010/main" val="1261175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8588-4E1A-3E0F-53C6-7E95DF176570}"/>
              </a:ext>
            </a:extLst>
          </p:cNvPr>
          <p:cNvSpPr>
            <a:spLocks noGrp="1"/>
          </p:cNvSpPr>
          <p:nvPr>
            <p:ph type="title"/>
          </p:nvPr>
        </p:nvSpPr>
        <p:spPr>
          <a:xfrm>
            <a:off x="190499" y="1"/>
            <a:ext cx="11199743" cy="1193800"/>
          </a:xfrm>
        </p:spPr>
        <p:txBody>
          <a:bodyPr>
            <a:normAutofit fontScale="90000"/>
          </a:bodyPr>
          <a:lstStyle/>
          <a:p>
            <a:r>
              <a:rPr lang="en-US"/>
              <a:t>Understanding and Addressing Key Risks to implement a Successful IT Transformation at LDI</a:t>
            </a:r>
          </a:p>
        </p:txBody>
      </p:sp>
      <p:graphicFrame>
        <p:nvGraphicFramePr>
          <p:cNvPr id="4" name="Table 3">
            <a:extLst>
              <a:ext uri="{FF2B5EF4-FFF2-40B4-BE49-F238E27FC236}">
                <a16:creationId xmlns:a16="http://schemas.microsoft.com/office/drawing/2014/main" id="{4BDF6415-3E36-2867-C9EC-4B9C3693A626}"/>
              </a:ext>
            </a:extLst>
          </p:cNvPr>
          <p:cNvGraphicFramePr>
            <a:graphicFrameLocks noGrp="1"/>
          </p:cNvGraphicFramePr>
          <p:nvPr>
            <p:extLst>
              <p:ext uri="{D42A27DB-BD31-4B8C-83A1-F6EECF244321}">
                <p14:modId xmlns:p14="http://schemas.microsoft.com/office/powerpoint/2010/main" val="3169889559"/>
              </p:ext>
            </p:extLst>
          </p:nvPr>
        </p:nvGraphicFramePr>
        <p:xfrm>
          <a:off x="317397" y="1276140"/>
          <a:ext cx="11557205" cy="4720178"/>
        </p:xfrm>
        <a:graphic>
          <a:graphicData uri="http://schemas.openxmlformats.org/drawingml/2006/table">
            <a:tbl>
              <a:tblPr firstRow="1" bandRow="1">
                <a:tableStyleId>{7E9639D4-E3E2-4D34-9284-5A2195B3D0D7}</a:tableStyleId>
              </a:tblPr>
              <a:tblGrid>
                <a:gridCol w="3049801">
                  <a:extLst>
                    <a:ext uri="{9D8B030D-6E8A-4147-A177-3AD203B41FA5}">
                      <a16:colId xmlns:a16="http://schemas.microsoft.com/office/drawing/2014/main" val="4169699856"/>
                    </a:ext>
                  </a:extLst>
                </a:gridCol>
                <a:gridCol w="2064700">
                  <a:extLst>
                    <a:ext uri="{9D8B030D-6E8A-4147-A177-3AD203B41FA5}">
                      <a16:colId xmlns:a16="http://schemas.microsoft.com/office/drawing/2014/main" val="244358977"/>
                    </a:ext>
                  </a:extLst>
                </a:gridCol>
                <a:gridCol w="6442704">
                  <a:extLst>
                    <a:ext uri="{9D8B030D-6E8A-4147-A177-3AD203B41FA5}">
                      <a16:colId xmlns:a16="http://schemas.microsoft.com/office/drawing/2014/main" val="3902117989"/>
                    </a:ext>
                  </a:extLst>
                </a:gridCol>
              </a:tblGrid>
              <a:tr h="300703">
                <a:tc>
                  <a:txBody>
                    <a:bodyPr/>
                    <a:lstStyle/>
                    <a:p>
                      <a:r>
                        <a:rPr lang="en-US" sz="1800">
                          <a:solidFill>
                            <a:schemeClr val="tx1"/>
                          </a:solidFill>
                          <a:latin typeface="+mn-lt"/>
                        </a:rPr>
                        <a:t>Risk</a:t>
                      </a:r>
                      <a:endParaRPr lang="en-US" sz="1800">
                        <a:solidFill>
                          <a:schemeClr val="tx1"/>
                        </a:solidFill>
                        <a:latin typeface="+mn-lt"/>
                        <a:cs typeface="Arial" panose="020B0604020202020204" pitchFamily="34" charset="0"/>
                      </a:endParaRPr>
                    </a:p>
                  </a:txBody>
                  <a:tcPr>
                    <a:solidFill>
                      <a:srgbClr val="6091C3"/>
                    </a:solidFill>
                  </a:tcPr>
                </a:tc>
                <a:tc>
                  <a:txBody>
                    <a:bodyPr/>
                    <a:lstStyle/>
                    <a:p>
                      <a:pPr algn="l"/>
                      <a:r>
                        <a:rPr lang="en-US" sz="1800" dirty="0">
                          <a:solidFill>
                            <a:schemeClr val="tx1"/>
                          </a:solidFill>
                          <a:latin typeface="+mn-lt"/>
                        </a:rPr>
                        <a:t>   Degree</a:t>
                      </a:r>
                      <a:endParaRPr lang="en-US" sz="1800" dirty="0">
                        <a:solidFill>
                          <a:schemeClr val="tx1"/>
                        </a:solidFill>
                        <a:latin typeface="+mn-lt"/>
                        <a:cs typeface="Arial" panose="020B0604020202020204" pitchFamily="34" charset="0"/>
                      </a:endParaRPr>
                    </a:p>
                  </a:txBody>
                  <a:tcPr>
                    <a:solidFill>
                      <a:srgbClr val="6091C3"/>
                    </a:solidFill>
                  </a:tcPr>
                </a:tc>
                <a:tc>
                  <a:txBody>
                    <a:bodyPr/>
                    <a:lstStyle/>
                    <a:p>
                      <a:r>
                        <a:rPr lang="en-US" sz="1800">
                          <a:solidFill>
                            <a:schemeClr val="tx1"/>
                          </a:solidFill>
                          <a:latin typeface="+mn-lt"/>
                        </a:rPr>
                        <a:t>Mitigation Strategy</a:t>
                      </a:r>
                      <a:endParaRPr lang="en-US" sz="1800">
                        <a:solidFill>
                          <a:schemeClr val="tx1"/>
                        </a:solidFill>
                        <a:latin typeface="+mn-lt"/>
                        <a:cs typeface="Arial" panose="020B0604020202020204" pitchFamily="34" charset="0"/>
                      </a:endParaRPr>
                    </a:p>
                  </a:txBody>
                  <a:tcPr>
                    <a:solidFill>
                      <a:srgbClr val="6091C3"/>
                    </a:solidFill>
                  </a:tcPr>
                </a:tc>
                <a:extLst>
                  <a:ext uri="{0D108BD9-81ED-4DB2-BD59-A6C34878D82A}">
                    <a16:rowId xmlns:a16="http://schemas.microsoft.com/office/drawing/2014/main" val="2172256235"/>
                  </a:ext>
                </a:extLst>
              </a:tr>
              <a:tr h="1428338">
                <a:tc>
                  <a:txBody>
                    <a:bodyPr/>
                    <a:lstStyle/>
                    <a:p>
                      <a:pPr marL="0" lvl="0" indent="0" algn="l">
                        <a:lnSpc>
                          <a:spcPct val="100000"/>
                        </a:lnSpc>
                        <a:spcBef>
                          <a:spcPts val="0"/>
                        </a:spcBef>
                        <a:spcAft>
                          <a:spcPts val="0"/>
                        </a:spcAft>
                        <a:buFont typeface="Wingdings" panose="05000000000000000000" pitchFamily="2" charset="2"/>
                        <a:buNone/>
                      </a:pPr>
                      <a:r>
                        <a:rPr lang="en-US" sz="1800" b="0" u="none" strike="noStrike" noProof="0">
                          <a:solidFill>
                            <a:srgbClr val="000000"/>
                          </a:solidFill>
                          <a:latin typeface="+mn-lt"/>
                          <a:cs typeface="Arial" panose="020B0604020202020204" pitchFamily="34" charset="0"/>
                        </a:rPr>
                        <a:t>The implementation of new IAM and SSO solutions may expose sensitive data if not properly secured</a:t>
                      </a:r>
                    </a:p>
                  </a:txBody>
                  <a:tcPr anchor="ctr"/>
                </a:tc>
                <a:tc>
                  <a:txBody>
                    <a:bodyPr/>
                    <a:lstStyle/>
                    <a:p>
                      <a:endParaRPr lang="en-US" sz="1800">
                        <a:latin typeface="+mn-lt"/>
                        <a:cs typeface="Arial" panose="020B0604020202020204" pitchFamily="34" charset="0"/>
                      </a:endParaRPr>
                    </a:p>
                  </a:txBody>
                  <a:tcPr/>
                </a:tc>
                <a:tc>
                  <a:txBody>
                    <a:bodyPr/>
                    <a:lstStyle/>
                    <a:p>
                      <a:pPr marL="285750" lvl="0" indent="-285750">
                        <a:buFont typeface="Arial" panose="020B0604020202020204" pitchFamily="34" charset="0"/>
                        <a:buChar char="•"/>
                      </a:pPr>
                      <a:r>
                        <a:rPr lang="en-US" sz="1800" b="0" u="none" strike="noStrike" noProof="0">
                          <a:latin typeface="+mn-lt"/>
                        </a:rPr>
                        <a:t>Implement strong encryption methods for data at rest and in transit, conduct regular security audits, and ensure compliance with data protection regulations. Establish strict access controls and monitor access logs continuously</a:t>
                      </a:r>
                    </a:p>
                  </a:txBody>
                  <a:tcPr/>
                </a:tc>
                <a:extLst>
                  <a:ext uri="{0D108BD9-81ED-4DB2-BD59-A6C34878D82A}">
                    <a16:rowId xmlns:a16="http://schemas.microsoft.com/office/drawing/2014/main" val="161190218"/>
                  </a:ext>
                </a:extLst>
              </a:tr>
              <a:tr h="1202811">
                <a:tc>
                  <a:txBody>
                    <a:bodyPr/>
                    <a:lstStyle/>
                    <a:p>
                      <a:pPr marL="0" lvl="0" indent="0" algn="l">
                        <a:lnSpc>
                          <a:spcPct val="100000"/>
                        </a:lnSpc>
                        <a:spcBef>
                          <a:spcPts val="0"/>
                        </a:spcBef>
                        <a:spcAft>
                          <a:spcPts val="0"/>
                        </a:spcAft>
                        <a:buNone/>
                      </a:pPr>
                      <a:r>
                        <a:rPr lang="en-US" sz="1800" b="0" i="0">
                          <a:latin typeface="+mn-lt"/>
                          <a:cs typeface="Arial" panose="020B0604020202020204" pitchFamily="34" charset="0"/>
                        </a:rPr>
                        <a:t>Employees may resist new processes and systems, leading to poor adoption and potential project failure</a:t>
                      </a:r>
                    </a:p>
                  </a:txBody>
                  <a:tcPr anchor="ctr"/>
                </a:tc>
                <a:tc>
                  <a:txBody>
                    <a:bodyPr/>
                    <a:lstStyle/>
                    <a:p>
                      <a:endParaRPr lang="en-US" sz="1800">
                        <a:latin typeface="+mn-lt"/>
                        <a:cs typeface="Arial" panose="020B0604020202020204" pitchFamily="34" charset="0"/>
                      </a:endParaRPr>
                    </a:p>
                  </a:txBody>
                  <a:tcPr/>
                </a:tc>
                <a:tc>
                  <a:txBody>
                    <a:bodyPr/>
                    <a:lstStyle/>
                    <a:p>
                      <a:pPr marL="285750" lvl="0" indent="-285750" algn="l">
                        <a:buFont typeface="Arial" panose="020B0604020202020204" pitchFamily="34" charset="0"/>
                        <a:buChar char="•"/>
                      </a:pPr>
                      <a:r>
                        <a:rPr lang="en-US" sz="1800" b="0">
                          <a:latin typeface="+mn-lt"/>
                        </a:rPr>
                        <a:t>Develop a comprehensive change management plan that includes stakeholder engagement, regular communication, and training programs. Highlight the benefits of new systems and involve employees in the implementation process to foster a sense of ownership</a:t>
                      </a:r>
                    </a:p>
                  </a:txBody>
                  <a:tcPr/>
                </a:tc>
                <a:extLst>
                  <a:ext uri="{0D108BD9-81ED-4DB2-BD59-A6C34878D82A}">
                    <a16:rowId xmlns:a16="http://schemas.microsoft.com/office/drawing/2014/main" val="2859679502"/>
                  </a:ext>
                </a:extLst>
              </a:tr>
              <a:tr h="1428338">
                <a:tc>
                  <a:txBody>
                    <a:bodyPr/>
                    <a:lstStyle/>
                    <a:p>
                      <a:pPr marL="0" lvl="0" indent="0" algn="l">
                        <a:lnSpc>
                          <a:spcPct val="100000"/>
                        </a:lnSpc>
                        <a:spcBef>
                          <a:spcPts val="0"/>
                        </a:spcBef>
                        <a:spcAft>
                          <a:spcPts val="0"/>
                        </a:spcAft>
                        <a:buNone/>
                      </a:pPr>
                      <a:r>
                        <a:rPr lang="en-US" sz="1800" b="0" u="none" strike="noStrike" noProof="0">
                          <a:solidFill>
                            <a:srgbClr val="000000"/>
                          </a:solidFill>
                          <a:latin typeface="+mn-lt"/>
                          <a:cs typeface="Arial" panose="020B0604020202020204" pitchFamily="34" charset="0"/>
                        </a:rPr>
                        <a:t>Existing systems may not integrate smoothly with the new ITSM platform and IAM solutions, causing delays and functionality issues</a:t>
                      </a:r>
                    </a:p>
                  </a:txBody>
                  <a:tcPr anchor="ctr"/>
                </a:tc>
                <a:tc>
                  <a:txBody>
                    <a:bodyPr/>
                    <a:lstStyle/>
                    <a:p>
                      <a:endParaRPr lang="en-US" sz="1800">
                        <a:latin typeface="+mn-lt"/>
                        <a:cs typeface="Arial" panose="020B0604020202020204" pitchFamily="34" charset="0"/>
                      </a:endParaRPr>
                    </a:p>
                  </a:txBody>
                  <a:tcPr/>
                </a:tc>
                <a:tc>
                  <a:txBody>
                    <a:bodyPr/>
                    <a:lstStyle/>
                    <a:p>
                      <a:pPr marL="285750" indent="-285750">
                        <a:buFont typeface="Arial" panose="020B0604020202020204" pitchFamily="34" charset="0"/>
                        <a:buChar char="•"/>
                      </a:pPr>
                      <a:r>
                        <a:rPr lang="en-US" sz="1800" dirty="0">
                          <a:latin typeface="+mn-lt"/>
                        </a:rPr>
                        <a:t>Conduct a thorough analysis of current systems to identify integration points and potential issues. Utilize APIs and middleware to facilitate integration. Establish a phased implementation approach to address integration challenges progressively</a:t>
                      </a:r>
                    </a:p>
                  </a:txBody>
                  <a:tcPr/>
                </a:tc>
                <a:extLst>
                  <a:ext uri="{0D108BD9-81ED-4DB2-BD59-A6C34878D82A}">
                    <a16:rowId xmlns:a16="http://schemas.microsoft.com/office/drawing/2014/main" val="2154299478"/>
                  </a:ext>
                </a:extLst>
              </a:tr>
            </a:tbl>
          </a:graphicData>
        </a:graphic>
      </p:graphicFrame>
      <p:pic>
        <p:nvPicPr>
          <p:cNvPr id="5" name="Picture 4" descr="A group of squares with different colors&#10;&#10;Description automatically generated">
            <a:extLst>
              <a:ext uri="{FF2B5EF4-FFF2-40B4-BE49-F238E27FC236}">
                <a16:creationId xmlns:a16="http://schemas.microsoft.com/office/drawing/2014/main" id="{6C43CC35-B3CC-D9A9-4891-6E67E6EA5B25}"/>
              </a:ext>
            </a:extLst>
          </p:cNvPr>
          <p:cNvPicPr>
            <a:picLocks noChangeAspect="1"/>
          </p:cNvPicPr>
          <p:nvPr/>
        </p:nvPicPr>
        <p:blipFill>
          <a:blip r:embed="rId2"/>
          <a:stretch>
            <a:fillRect/>
          </a:stretch>
        </p:blipFill>
        <p:spPr>
          <a:xfrm>
            <a:off x="3617131" y="1866585"/>
            <a:ext cx="1076325" cy="904875"/>
          </a:xfrm>
          <a:prstGeom prst="rect">
            <a:avLst/>
          </a:prstGeom>
        </p:spPr>
      </p:pic>
      <p:pic>
        <p:nvPicPr>
          <p:cNvPr id="6" name="Picture 5" descr="A group of squares with different colors&#10;&#10;Description automatically generated">
            <a:extLst>
              <a:ext uri="{FF2B5EF4-FFF2-40B4-BE49-F238E27FC236}">
                <a16:creationId xmlns:a16="http://schemas.microsoft.com/office/drawing/2014/main" id="{B3FE0D64-CE82-E90D-08E2-A2AC4352C91C}"/>
              </a:ext>
            </a:extLst>
          </p:cNvPr>
          <p:cNvPicPr>
            <a:picLocks noChangeAspect="1"/>
          </p:cNvPicPr>
          <p:nvPr/>
        </p:nvPicPr>
        <p:blipFill>
          <a:blip r:embed="rId2"/>
          <a:stretch>
            <a:fillRect/>
          </a:stretch>
        </p:blipFill>
        <p:spPr>
          <a:xfrm>
            <a:off x="3617131" y="3294258"/>
            <a:ext cx="1076325" cy="904875"/>
          </a:xfrm>
          <a:prstGeom prst="rect">
            <a:avLst/>
          </a:prstGeom>
        </p:spPr>
      </p:pic>
      <p:pic>
        <p:nvPicPr>
          <p:cNvPr id="7" name="Picture 6" descr="A group of squares with different colors&#10;&#10;Description automatically generated">
            <a:extLst>
              <a:ext uri="{FF2B5EF4-FFF2-40B4-BE49-F238E27FC236}">
                <a16:creationId xmlns:a16="http://schemas.microsoft.com/office/drawing/2014/main" id="{DEB51933-BFAC-36DF-C328-576228B1D784}"/>
              </a:ext>
            </a:extLst>
          </p:cNvPr>
          <p:cNvPicPr>
            <a:picLocks noChangeAspect="1"/>
          </p:cNvPicPr>
          <p:nvPr/>
        </p:nvPicPr>
        <p:blipFill>
          <a:blip r:embed="rId2"/>
          <a:stretch>
            <a:fillRect/>
          </a:stretch>
        </p:blipFill>
        <p:spPr>
          <a:xfrm>
            <a:off x="3611135" y="4792113"/>
            <a:ext cx="1076325" cy="904875"/>
          </a:xfrm>
          <a:prstGeom prst="rect">
            <a:avLst/>
          </a:prstGeom>
        </p:spPr>
      </p:pic>
      <p:pic>
        <p:nvPicPr>
          <p:cNvPr id="8" name="Picture 7">
            <a:extLst>
              <a:ext uri="{FF2B5EF4-FFF2-40B4-BE49-F238E27FC236}">
                <a16:creationId xmlns:a16="http://schemas.microsoft.com/office/drawing/2014/main" id="{9F1B1734-A11A-6A05-FA1C-9C74BB4B3477}"/>
              </a:ext>
            </a:extLst>
          </p:cNvPr>
          <p:cNvPicPr>
            <a:picLocks noChangeAspect="1"/>
          </p:cNvPicPr>
          <p:nvPr/>
        </p:nvPicPr>
        <p:blipFill>
          <a:blip r:embed="rId3"/>
          <a:stretch>
            <a:fillRect/>
          </a:stretch>
        </p:blipFill>
        <p:spPr>
          <a:xfrm>
            <a:off x="3992440" y="2182716"/>
            <a:ext cx="325704" cy="266555"/>
          </a:xfrm>
          <a:prstGeom prst="rect">
            <a:avLst/>
          </a:prstGeom>
        </p:spPr>
      </p:pic>
      <p:pic>
        <p:nvPicPr>
          <p:cNvPr id="9" name="Picture 8">
            <a:extLst>
              <a:ext uri="{FF2B5EF4-FFF2-40B4-BE49-F238E27FC236}">
                <a16:creationId xmlns:a16="http://schemas.microsoft.com/office/drawing/2014/main" id="{2FB7C609-2C92-8A00-ACBF-085E35F5C461}"/>
              </a:ext>
            </a:extLst>
          </p:cNvPr>
          <p:cNvPicPr>
            <a:picLocks noChangeAspect="1"/>
          </p:cNvPicPr>
          <p:nvPr/>
        </p:nvPicPr>
        <p:blipFill>
          <a:blip r:embed="rId3"/>
          <a:stretch>
            <a:fillRect/>
          </a:stretch>
        </p:blipFill>
        <p:spPr>
          <a:xfrm>
            <a:off x="3992440" y="3613417"/>
            <a:ext cx="325704" cy="266555"/>
          </a:xfrm>
          <a:prstGeom prst="rect">
            <a:avLst/>
          </a:prstGeom>
        </p:spPr>
      </p:pic>
      <p:pic>
        <p:nvPicPr>
          <p:cNvPr id="10" name="Picture 9">
            <a:extLst>
              <a:ext uri="{FF2B5EF4-FFF2-40B4-BE49-F238E27FC236}">
                <a16:creationId xmlns:a16="http://schemas.microsoft.com/office/drawing/2014/main" id="{E773BC76-52AC-D9BE-FF00-A82B49050641}"/>
              </a:ext>
            </a:extLst>
          </p:cNvPr>
          <p:cNvPicPr>
            <a:picLocks noChangeAspect="1"/>
          </p:cNvPicPr>
          <p:nvPr/>
        </p:nvPicPr>
        <p:blipFill>
          <a:blip r:embed="rId3"/>
          <a:stretch>
            <a:fillRect/>
          </a:stretch>
        </p:blipFill>
        <p:spPr>
          <a:xfrm>
            <a:off x="3636270" y="4827046"/>
            <a:ext cx="325704" cy="266555"/>
          </a:xfrm>
          <a:prstGeom prst="rect">
            <a:avLst/>
          </a:prstGeom>
        </p:spPr>
      </p:pic>
      <p:sp>
        <p:nvSpPr>
          <p:cNvPr id="11" name="TextBox 10">
            <a:extLst>
              <a:ext uri="{FF2B5EF4-FFF2-40B4-BE49-F238E27FC236}">
                <a16:creationId xmlns:a16="http://schemas.microsoft.com/office/drawing/2014/main" id="{E456EC90-EFA5-72F6-B90B-B4F9DAD751FD}"/>
              </a:ext>
            </a:extLst>
          </p:cNvPr>
          <p:cNvSpPr txBox="1"/>
          <p:nvPr/>
        </p:nvSpPr>
        <p:spPr>
          <a:xfrm rot="16200000">
            <a:off x="3008184" y="2112284"/>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2" name="TextBox 11">
            <a:extLst>
              <a:ext uri="{FF2B5EF4-FFF2-40B4-BE49-F238E27FC236}">
                <a16:creationId xmlns:a16="http://schemas.microsoft.com/office/drawing/2014/main" id="{62F1860C-7C88-41C1-F280-F424C28DFC84}"/>
              </a:ext>
            </a:extLst>
          </p:cNvPr>
          <p:cNvSpPr txBox="1"/>
          <p:nvPr/>
        </p:nvSpPr>
        <p:spPr>
          <a:xfrm rot="16200000">
            <a:off x="3002191" y="3510037"/>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3" name="TextBox 12">
            <a:extLst>
              <a:ext uri="{FF2B5EF4-FFF2-40B4-BE49-F238E27FC236}">
                <a16:creationId xmlns:a16="http://schemas.microsoft.com/office/drawing/2014/main" id="{C73762C9-0FAA-35A4-6AC6-8DC5071496FF}"/>
              </a:ext>
            </a:extLst>
          </p:cNvPr>
          <p:cNvSpPr txBox="1"/>
          <p:nvPr/>
        </p:nvSpPr>
        <p:spPr>
          <a:xfrm rot="16200000">
            <a:off x="3002190" y="4989092"/>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4" name="TextBox 13">
            <a:extLst>
              <a:ext uri="{FF2B5EF4-FFF2-40B4-BE49-F238E27FC236}">
                <a16:creationId xmlns:a16="http://schemas.microsoft.com/office/drawing/2014/main" id="{90F6C526-492A-141E-580F-3AB6C93CBA44}"/>
              </a:ext>
            </a:extLst>
          </p:cNvPr>
          <p:cNvSpPr txBox="1"/>
          <p:nvPr/>
        </p:nvSpPr>
        <p:spPr>
          <a:xfrm>
            <a:off x="3769529" y="2742128"/>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15" name="TextBox 14">
            <a:extLst>
              <a:ext uri="{FF2B5EF4-FFF2-40B4-BE49-F238E27FC236}">
                <a16:creationId xmlns:a16="http://schemas.microsoft.com/office/drawing/2014/main" id="{67FD1D1C-F709-E54D-1C98-71D9B6087895}"/>
              </a:ext>
            </a:extLst>
          </p:cNvPr>
          <p:cNvSpPr txBox="1"/>
          <p:nvPr/>
        </p:nvSpPr>
        <p:spPr>
          <a:xfrm>
            <a:off x="3743651" y="4168953"/>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16" name="TextBox 15">
            <a:extLst>
              <a:ext uri="{FF2B5EF4-FFF2-40B4-BE49-F238E27FC236}">
                <a16:creationId xmlns:a16="http://schemas.microsoft.com/office/drawing/2014/main" id="{7A89C488-2127-D087-DE23-1389EB6677DD}"/>
              </a:ext>
            </a:extLst>
          </p:cNvPr>
          <p:cNvSpPr txBox="1"/>
          <p:nvPr/>
        </p:nvSpPr>
        <p:spPr>
          <a:xfrm>
            <a:off x="3737657" y="5674504"/>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3" name="Rectangle: Rounded Corners 2">
            <a:extLst>
              <a:ext uri="{FF2B5EF4-FFF2-40B4-BE49-F238E27FC236}">
                <a16:creationId xmlns:a16="http://schemas.microsoft.com/office/drawing/2014/main" id="{B9ED371F-36D6-0FCC-7CA5-1D43FDB42491}"/>
              </a:ext>
            </a:extLst>
          </p:cNvPr>
          <p:cNvSpPr/>
          <p:nvPr/>
        </p:nvSpPr>
        <p:spPr>
          <a:xfrm>
            <a:off x="8183823"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latin typeface="Calibri" panose="020F0502020204030204" pitchFamily="34" charset="0"/>
                <a:ea typeface="Calibri" panose="020F0502020204030204" pitchFamily="34" charset="0"/>
                <a:cs typeface="Calibri" panose="020F0502020204030204" pitchFamily="34" charset="0"/>
              </a:rPr>
              <a:t>Risks &amp; Mitigation</a:t>
            </a:r>
          </a:p>
        </p:txBody>
      </p:sp>
      <p:sp>
        <p:nvSpPr>
          <p:cNvPr id="17" name="TextBox 16">
            <a:extLst>
              <a:ext uri="{FF2B5EF4-FFF2-40B4-BE49-F238E27FC236}">
                <a16:creationId xmlns:a16="http://schemas.microsoft.com/office/drawing/2014/main" id="{2511C2B3-111A-63B6-0E1A-36618A81EE85}"/>
              </a:ext>
            </a:extLst>
          </p:cNvPr>
          <p:cNvSpPr txBox="1"/>
          <p:nvPr/>
        </p:nvSpPr>
        <p:spPr>
          <a:xfrm>
            <a:off x="11894695" y="6432172"/>
            <a:ext cx="352269" cy="261610"/>
          </a:xfrm>
          <a:prstGeom prst="rect">
            <a:avLst/>
          </a:prstGeom>
          <a:noFill/>
        </p:spPr>
        <p:txBody>
          <a:bodyPr wrap="square" rtlCol="0">
            <a:spAutoFit/>
          </a:bodyPr>
          <a:lstStyle/>
          <a:p>
            <a:r>
              <a:rPr lang="en-US" sz="1100">
                <a:solidFill>
                  <a:schemeClr val="bg1"/>
                </a:solidFill>
              </a:rPr>
              <a:t>12</a:t>
            </a:r>
          </a:p>
        </p:txBody>
      </p:sp>
    </p:spTree>
    <p:extLst>
      <p:ext uri="{BB962C8B-B14F-4D97-AF65-F5344CB8AC3E}">
        <p14:creationId xmlns:p14="http://schemas.microsoft.com/office/powerpoint/2010/main" val="32605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C4D3-E861-E538-8EB8-8771A417067B}"/>
              </a:ext>
            </a:extLst>
          </p:cNvPr>
          <p:cNvSpPr>
            <a:spLocks noGrp="1"/>
          </p:cNvSpPr>
          <p:nvPr>
            <p:ph type="title"/>
          </p:nvPr>
        </p:nvSpPr>
        <p:spPr>
          <a:xfrm>
            <a:off x="190500" y="1"/>
            <a:ext cx="10939616" cy="1193800"/>
          </a:xfrm>
        </p:spPr>
        <p:txBody>
          <a:bodyPr>
            <a:normAutofit fontScale="90000"/>
          </a:bodyPr>
          <a:lstStyle/>
          <a:p>
            <a:r>
              <a:rPr lang="en-US"/>
              <a:t>Our Strategic Vision for LDI is a Secure, Standardized, and Cost-Effective IT Transformation</a:t>
            </a:r>
          </a:p>
        </p:txBody>
      </p:sp>
      <p:sp>
        <p:nvSpPr>
          <p:cNvPr id="4" name="Rectangle 3">
            <a:extLst>
              <a:ext uri="{FF2B5EF4-FFF2-40B4-BE49-F238E27FC236}">
                <a16:creationId xmlns:a16="http://schemas.microsoft.com/office/drawing/2014/main" id="{00E9039C-C83D-7953-8103-ECC3919C5076}"/>
              </a:ext>
            </a:extLst>
          </p:cNvPr>
          <p:cNvSpPr/>
          <p:nvPr/>
        </p:nvSpPr>
        <p:spPr>
          <a:xfrm>
            <a:off x="374754" y="1691435"/>
            <a:ext cx="11430000" cy="1163373"/>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B3FA440-B314-EF3E-3041-0ED3D7B58CCD}"/>
              </a:ext>
            </a:extLst>
          </p:cNvPr>
          <p:cNvGrpSpPr/>
          <p:nvPr/>
        </p:nvGrpSpPr>
        <p:grpSpPr>
          <a:xfrm>
            <a:off x="568102" y="3288773"/>
            <a:ext cx="3484914" cy="1643198"/>
            <a:chOff x="6470757" y="1417463"/>
            <a:chExt cx="5512237" cy="1776336"/>
          </a:xfrm>
        </p:grpSpPr>
        <p:sp>
          <p:nvSpPr>
            <p:cNvPr id="6" name="Rectangle 5">
              <a:extLst>
                <a:ext uri="{FF2B5EF4-FFF2-40B4-BE49-F238E27FC236}">
                  <a16:creationId xmlns:a16="http://schemas.microsoft.com/office/drawing/2014/main" id="{EB60F55D-84C3-49F4-E0F5-C94477659332}"/>
                </a:ext>
              </a:extLst>
            </p:cNvPr>
            <p:cNvSpPr/>
            <p:nvPr/>
          </p:nvSpPr>
          <p:spPr>
            <a:xfrm>
              <a:off x="6470759" y="1838792"/>
              <a:ext cx="5512235" cy="1355007"/>
            </a:xfrm>
            <a:prstGeom prst="rect">
              <a:avLst/>
            </a:prstGeom>
            <a:solidFill>
              <a:schemeClr val="tx2">
                <a:lumMod val="10000"/>
                <a:lumOff val="90000"/>
              </a:schemeClr>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l" defTabSz="914400" rtl="0" eaLnBrk="0" fontAlgn="base" latinLnBrk="0" hangingPunct="0">
                <a:lnSpc>
                  <a:spcPct val="100000"/>
                </a:lnSpc>
                <a:spcBef>
                  <a:spcPct val="0"/>
                </a:spcBef>
                <a:spcAft>
                  <a:spcPct val="0"/>
                </a:spcAft>
                <a:buClrTx/>
                <a:buSzTx/>
                <a:tabLst/>
              </a:pPr>
              <a:r>
                <a:rPr lang="en-US" sz="1400">
                  <a:solidFill>
                    <a:schemeClr val="tx1"/>
                  </a:solidFill>
                </a:rPr>
                <a:t>Unified Identity and Access Management system with Multi-Factor Authentication and SSO that ensures all user access is controlled, and extra protection layer is applied</a:t>
              </a:r>
              <a:endParaRPr kumimoji="0" lang="en-US" altLang="en-US" sz="1400" i="0" strike="noStrike" cap="none" normalizeH="0" baseline="0">
                <a:ln>
                  <a:noFill/>
                </a:ln>
                <a:solidFill>
                  <a:schemeClr val="tx1"/>
                </a:solidFill>
                <a:effectLst/>
              </a:endParaRPr>
            </a:p>
          </p:txBody>
        </p:sp>
        <p:sp>
          <p:nvSpPr>
            <p:cNvPr id="7" name="Rectangle 6">
              <a:extLst>
                <a:ext uri="{FF2B5EF4-FFF2-40B4-BE49-F238E27FC236}">
                  <a16:creationId xmlns:a16="http://schemas.microsoft.com/office/drawing/2014/main" id="{BD5C55A7-EB6F-0CA1-CA19-AD7A84E6FA58}"/>
                </a:ext>
              </a:extLst>
            </p:cNvPr>
            <p:cNvSpPr/>
            <p:nvPr/>
          </p:nvSpPr>
          <p:spPr>
            <a:xfrm>
              <a:off x="6470757" y="1417463"/>
              <a:ext cx="5512235" cy="419725"/>
            </a:xfrm>
            <a:prstGeom prst="rect">
              <a:avLst/>
            </a:prstGeom>
            <a:solidFill>
              <a:srgbClr val="6091C3"/>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b="1">
                  <a:solidFill>
                    <a:srgbClr val="0E101A"/>
                  </a:solidFill>
                  <a:effectLst/>
                </a:rPr>
                <a:t>Centralized Security</a:t>
              </a:r>
              <a:endParaRPr kumimoji="0" lang="en-US" altLang="en-US" sz="1800" b="1" i="0" u="none" strike="noStrike" cap="none" normalizeH="0" baseline="0">
                <a:ln>
                  <a:noFill/>
                </a:ln>
                <a:solidFill>
                  <a:schemeClr val="tx1"/>
                </a:solidFill>
                <a:effectLst/>
              </a:endParaRPr>
            </a:p>
          </p:txBody>
        </p:sp>
      </p:grpSp>
      <p:sp>
        <p:nvSpPr>
          <p:cNvPr id="8" name="TextBox 7">
            <a:extLst>
              <a:ext uri="{FF2B5EF4-FFF2-40B4-BE49-F238E27FC236}">
                <a16:creationId xmlns:a16="http://schemas.microsoft.com/office/drawing/2014/main" id="{97961275-0E26-53E5-A25E-FF5965A91E80}"/>
              </a:ext>
            </a:extLst>
          </p:cNvPr>
          <p:cNvSpPr txBox="1"/>
          <p:nvPr/>
        </p:nvSpPr>
        <p:spPr>
          <a:xfrm>
            <a:off x="5358643" y="2889959"/>
            <a:ext cx="1462221" cy="369332"/>
          </a:xfrm>
          <a:prstGeom prst="rect">
            <a:avLst/>
          </a:prstGeom>
          <a:noFill/>
        </p:spPr>
        <p:txBody>
          <a:bodyPr wrap="square" rtlCol="0">
            <a:spAutoFit/>
          </a:bodyPr>
          <a:lstStyle/>
          <a:p>
            <a:r>
              <a:rPr lang="en-US" b="1"/>
              <a:t>Future State</a:t>
            </a:r>
          </a:p>
        </p:txBody>
      </p:sp>
      <p:grpSp>
        <p:nvGrpSpPr>
          <p:cNvPr id="9" name="Group 8">
            <a:extLst>
              <a:ext uri="{FF2B5EF4-FFF2-40B4-BE49-F238E27FC236}">
                <a16:creationId xmlns:a16="http://schemas.microsoft.com/office/drawing/2014/main" id="{CC0EB4C2-9843-A357-D656-BEDA489E5E30}"/>
              </a:ext>
            </a:extLst>
          </p:cNvPr>
          <p:cNvGrpSpPr/>
          <p:nvPr/>
        </p:nvGrpSpPr>
        <p:grpSpPr>
          <a:xfrm>
            <a:off x="4386303" y="3288773"/>
            <a:ext cx="3415256" cy="1643198"/>
            <a:chOff x="6470757" y="1417463"/>
            <a:chExt cx="5512237" cy="1776336"/>
          </a:xfrm>
        </p:grpSpPr>
        <p:sp>
          <p:nvSpPr>
            <p:cNvPr id="10" name="Rectangle 9">
              <a:extLst>
                <a:ext uri="{FF2B5EF4-FFF2-40B4-BE49-F238E27FC236}">
                  <a16:creationId xmlns:a16="http://schemas.microsoft.com/office/drawing/2014/main" id="{046AA3D8-793D-BE25-0DFE-2E1B056BCFDD}"/>
                </a:ext>
              </a:extLst>
            </p:cNvPr>
            <p:cNvSpPr/>
            <p:nvPr/>
          </p:nvSpPr>
          <p:spPr>
            <a:xfrm>
              <a:off x="6470759" y="1838792"/>
              <a:ext cx="5512235" cy="1355007"/>
            </a:xfrm>
            <a:prstGeom prst="rect">
              <a:avLst/>
            </a:prstGeom>
            <a:solidFill>
              <a:schemeClr val="tx2">
                <a:lumMod val="10000"/>
                <a:lumOff val="90000"/>
              </a:schemeClr>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l" defTabSz="914400" rtl="0" eaLnBrk="0" fontAlgn="base" latinLnBrk="0" hangingPunct="0">
                <a:lnSpc>
                  <a:spcPct val="100000"/>
                </a:lnSpc>
                <a:spcBef>
                  <a:spcPct val="0"/>
                </a:spcBef>
                <a:spcAft>
                  <a:spcPct val="0"/>
                </a:spcAft>
                <a:buClrTx/>
                <a:buSzTx/>
                <a:tabLst/>
              </a:pPr>
              <a:r>
                <a:rPr lang="en-US" sz="1400">
                  <a:solidFill>
                    <a:schemeClr val="tx1"/>
                  </a:solidFill>
                </a:rPr>
                <a:t>Centralized IT Service Management platform and </a:t>
              </a:r>
              <a:r>
                <a:rPr lang="en-IN" sz="1400">
                  <a:solidFill>
                    <a:schemeClr val="tx1"/>
                  </a:solidFill>
                </a:rPr>
                <a:t>Standard Operating Procedures </a:t>
              </a:r>
              <a:r>
                <a:rPr lang="en-US" sz="1400">
                  <a:solidFill>
                    <a:schemeClr val="tx1"/>
                  </a:solidFill>
                </a:rPr>
                <a:t>that will streamline processes &amp; accountability, reduce inefficiencies, and ensure consistent service delivery</a:t>
              </a:r>
              <a:endParaRPr kumimoji="0" lang="en-US" altLang="en-US" sz="1400" i="0" u="none" strike="noStrike" cap="none" normalizeH="0" baseline="0">
                <a:ln>
                  <a:noFill/>
                </a:ln>
                <a:solidFill>
                  <a:schemeClr val="tx1"/>
                </a:solidFill>
                <a:effectLst/>
              </a:endParaRPr>
            </a:p>
          </p:txBody>
        </p:sp>
        <p:sp>
          <p:nvSpPr>
            <p:cNvPr id="11" name="Rectangle 10">
              <a:extLst>
                <a:ext uri="{FF2B5EF4-FFF2-40B4-BE49-F238E27FC236}">
                  <a16:creationId xmlns:a16="http://schemas.microsoft.com/office/drawing/2014/main" id="{224CBDB5-C192-B19C-98EA-3375B9F7C54B}"/>
                </a:ext>
              </a:extLst>
            </p:cNvPr>
            <p:cNvSpPr/>
            <p:nvPr/>
          </p:nvSpPr>
          <p:spPr>
            <a:xfrm>
              <a:off x="6470757" y="1417463"/>
              <a:ext cx="5512235" cy="419725"/>
            </a:xfrm>
            <a:prstGeom prst="rect">
              <a:avLst/>
            </a:prstGeom>
            <a:solidFill>
              <a:srgbClr val="6091C3"/>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rPr>
                <a:t>Standardize IT Service</a:t>
              </a:r>
            </a:p>
          </p:txBody>
        </p:sp>
      </p:grpSp>
      <p:sp>
        <p:nvSpPr>
          <p:cNvPr id="12" name="Rectangle 11">
            <a:extLst>
              <a:ext uri="{FF2B5EF4-FFF2-40B4-BE49-F238E27FC236}">
                <a16:creationId xmlns:a16="http://schemas.microsoft.com/office/drawing/2014/main" id="{D68F9F4F-713D-1EAE-654B-6867B3A5B04D}"/>
              </a:ext>
            </a:extLst>
          </p:cNvPr>
          <p:cNvSpPr/>
          <p:nvPr/>
        </p:nvSpPr>
        <p:spPr>
          <a:xfrm>
            <a:off x="8212778" y="1907288"/>
            <a:ext cx="3411120" cy="759701"/>
          </a:xfrm>
          <a:prstGeom prst="rect">
            <a:avLst/>
          </a:prstGeom>
          <a:solidFill>
            <a:srgbClr val="6091C3"/>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tabLst/>
            </a:pPr>
            <a:r>
              <a:rPr lang="en-US" altLang="en-US" b="1">
                <a:solidFill>
                  <a:schemeClr val="tx1"/>
                </a:solidFill>
              </a:rPr>
              <a:t>Duplicate applications spread across data centers</a:t>
            </a:r>
            <a:endParaRPr kumimoji="0" lang="en-US" altLang="en-US" sz="1800" b="1" i="0" u="none" strike="noStrike" cap="none" normalizeH="0" baseline="0">
              <a:ln>
                <a:noFill/>
              </a:ln>
              <a:solidFill>
                <a:schemeClr val="tx1"/>
              </a:solidFill>
              <a:effectLst/>
            </a:endParaRPr>
          </a:p>
        </p:txBody>
      </p:sp>
      <p:sp>
        <p:nvSpPr>
          <p:cNvPr id="13" name="Rectangle 12">
            <a:extLst>
              <a:ext uri="{FF2B5EF4-FFF2-40B4-BE49-F238E27FC236}">
                <a16:creationId xmlns:a16="http://schemas.microsoft.com/office/drawing/2014/main" id="{8EE14D6A-717D-17A6-3E50-722138C34435}"/>
              </a:ext>
            </a:extLst>
          </p:cNvPr>
          <p:cNvSpPr/>
          <p:nvPr/>
        </p:nvSpPr>
        <p:spPr>
          <a:xfrm>
            <a:off x="4390439" y="1900216"/>
            <a:ext cx="3411120" cy="759701"/>
          </a:xfrm>
          <a:prstGeom prst="rect">
            <a:avLst/>
          </a:prstGeom>
          <a:solidFill>
            <a:srgbClr val="6091C3"/>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rPr>
              <a:t>Unstandardized ITSM and Service Desk processes</a:t>
            </a:r>
          </a:p>
        </p:txBody>
      </p:sp>
      <p:sp>
        <p:nvSpPr>
          <p:cNvPr id="14" name="Rectangle 13">
            <a:extLst>
              <a:ext uri="{FF2B5EF4-FFF2-40B4-BE49-F238E27FC236}">
                <a16:creationId xmlns:a16="http://schemas.microsoft.com/office/drawing/2014/main" id="{ACCDB5D9-A3DF-2191-019C-1805431A21CA}"/>
              </a:ext>
            </a:extLst>
          </p:cNvPr>
          <p:cNvSpPr/>
          <p:nvPr/>
        </p:nvSpPr>
        <p:spPr>
          <a:xfrm>
            <a:off x="568102" y="1907288"/>
            <a:ext cx="3411120" cy="759701"/>
          </a:xfrm>
          <a:prstGeom prst="rect">
            <a:avLst/>
          </a:prstGeom>
          <a:solidFill>
            <a:srgbClr val="6091C3"/>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rPr>
              <a:t>Fragmented Security allows for user data breaches</a:t>
            </a:r>
          </a:p>
        </p:txBody>
      </p:sp>
      <p:sp>
        <p:nvSpPr>
          <p:cNvPr id="15" name="TextBox 14">
            <a:extLst>
              <a:ext uri="{FF2B5EF4-FFF2-40B4-BE49-F238E27FC236}">
                <a16:creationId xmlns:a16="http://schemas.microsoft.com/office/drawing/2014/main" id="{E01EA7DF-A240-323B-909B-6E60C430659A}"/>
              </a:ext>
            </a:extLst>
          </p:cNvPr>
          <p:cNvSpPr txBox="1"/>
          <p:nvPr/>
        </p:nvSpPr>
        <p:spPr>
          <a:xfrm>
            <a:off x="5276196" y="1288098"/>
            <a:ext cx="1627113" cy="369332"/>
          </a:xfrm>
          <a:prstGeom prst="rect">
            <a:avLst/>
          </a:prstGeom>
          <a:noFill/>
        </p:spPr>
        <p:txBody>
          <a:bodyPr wrap="square" rtlCol="0">
            <a:spAutoFit/>
          </a:bodyPr>
          <a:lstStyle/>
          <a:p>
            <a:r>
              <a:rPr lang="en-US" b="1"/>
              <a:t>Present State</a:t>
            </a:r>
          </a:p>
        </p:txBody>
      </p:sp>
      <p:sp>
        <p:nvSpPr>
          <p:cNvPr id="18" name="Rectangle 17">
            <a:extLst>
              <a:ext uri="{FF2B5EF4-FFF2-40B4-BE49-F238E27FC236}">
                <a16:creationId xmlns:a16="http://schemas.microsoft.com/office/drawing/2014/main" id="{126ED17D-3B6F-704A-3192-CDF615D3B0BA}"/>
              </a:ext>
            </a:extLst>
          </p:cNvPr>
          <p:cNvSpPr/>
          <p:nvPr/>
        </p:nvSpPr>
        <p:spPr>
          <a:xfrm>
            <a:off x="1740160" y="5150873"/>
            <a:ext cx="8699183" cy="838058"/>
          </a:xfrm>
          <a:prstGeom prst="rect">
            <a:avLst/>
          </a:prstGeom>
          <a:solidFill>
            <a:srgbClr val="6091C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Let’s lead this transformative journey with our proven expertise in enhancing IT infrastructure, ensuring robust security, and streamlining operational processes</a:t>
            </a:r>
          </a:p>
        </p:txBody>
      </p:sp>
      <p:sp>
        <p:nvSpPr>
          <p:cNvPr id="19" name="Arrow: Down 18">
            <a:extLst>
              <a:ext uri="{FF2B5EF4-FFF2-40B4-BE49-F238E27FC236}">
                <a16:creationId xmlns:a16="http://schemas.microsoft.com/office/drawing/2014/main" id="{3B351029-4AA3-876C-08D3-E54722AF8937}"/>
              </a:ext>
            </a:extLst>
          </p:cNvPr>
          <p:cNvSpPr/>
          <p:nvPr/>
        </p:nvSpPr>
        <p:spPr>
          <a:xfrm>
            <a:off x="7892103" y="2617013"/>
            <a:ext cx="254650" cy="574193"/>
          </a:xfrm>
          <a:prstGeom prst="downArrow">
            <a:avLst/>
          </a:prstGeom>
          <a:solidFill>
            <a:srgbClr val="6091C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47D1485B-B588-7A92-4B63-EBD050AA8FAD}"/>
              </a:ext>
            </a:extLst>
          </p:cNvPr>
          <p:cNvSpPr/>
          <p:nvPr/>
        </p:nvSpPr>
        <p:spPr>
          <a:xfrm>
            <a:off x="4045245" y="2617013"/>
            <a:ext cx="254650" cy="574193"/>
          </a:xfrm>
          <a:prstGeom prst="downArrow">
            <a:avLst/>
          </a:prstGeom>
          <a:solidFill>
            <a:srgbClr val="6091C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CCC6710-9494-AD5F-726C-CCD5EC4D0654}"/>
              </a:ext>
            </a:extLst>
          </p:cNvPr>
          <p:cNvGrpSpPr/>
          <p:nvPr/>
        </p:nvGrpSpPr>
        <p:grpSpPr>
          <a:xfrm>
            <a:off x="8212778" y="3288773"/>
            <a:ext cx="3415256" cy="1643198"/>
            <a:chOff x="6470757" y="1417463"/>
            <a:chExt cx="5512237" cy="1776336"/>
          </a:xfrm>
        </p:grpSpPr>
        <p:sp>
          <p:nvSpPr>
            <p:cNvPr id="22" name="Rectangle 21">
              <a:extLst>
                <a:ext uri="{FF2B5EF4-FFF2-40B4-BE49-F238E27FC236}">
                  <a16:creationId xmlns:a16="http://schemas.microsoft.com/office/drawing/2014/main" id="{1AF05EAB-24FF-1597-CE40-426F2F5FD1C1}"/>
                </a:ext>
              </a:extLst>
            </p:cNvPr>
            <p:cNvSpPr/>
            <p:nvPr/>
          </p:nvSpPr>
          <p:spPr>
            <a:xfrm>
              <a:off x="6470759" y="1838792"/>
              <a:ext cx="5512235" cy="1355007"/>
            </a:xfrm>
            <a:prstGeom prst="rect">
              <a:avLst/>
            </a:prstGeom>
            <a:solidFill>
              <a:schemeClr val="tx2">
                <a:lumMod val="10000"/>
                <a:lumOff val="90000"/>
              </a:schemeClr>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l" defTabSz="914400" rtl="0" eaLnBrk="0" fontAlgn="base" latinLnBrk="0" hangingPunct="0">
                <a:lnSpc>
                  <a:spcPct val="100000"/>
                </a:lnSpc>
                <a:spcBef>
                  <a:spcPct val="0"/>
                </a:spcBef>
                <a:spcAft>
                  <a:spcPct val="0"/>
                </a:spcAft>
                <a:buClrTx/>
                <a:buSzTx/>
                <a:tabLst/>
              </a:pPr>
              <a:r>
                <a:rPr lang="en-US" sz="1400">
                  <a:solidFill>
                    <a:schemeClr val="tx1"/>
                  </a:solidFill>
                </a:rPr>
                <a:t>Single, scalable data solution and backup &amp; disaster recovery plan that reduces operational costs and improves resource management and ensure business continuity and data integrity</a:t>
              </a:r>
              <a:endParaRPr kumimoji="0" lang="en-US" altLang="en-US" sz="1400" i="0" u="none" strike="noStrike" cap="none" normalizeH="0" baseline="0">
                <a:ln>
                  <a:noFill/>
                </a:ln>
                <a:solidFill>
                  <a:schemeClr val="tx1"/>
                </a:solidFill>
                <a:effectLst/>
              </a:endParaRPr>
            </a:p>
          </p:txBody>
        </p:sp>
        <p:sp>
          <p:nvSpPr>
            <p:cNvPr id="23" name="Rectangle 22">
              <a:extLst>
                <a:ext uri="{FF2B5EF4-FFF2-40B4-BE49-F238E27FC236}">
                  <a16:creationId xmlns:a16="http://schemas.microsoft.com/office/drawing/2014/main" id="{EE8760C8-AF72-BBC9-E9DE-23F364EE77AF}"/>
                </a:ext>
              </a:extLst>
            </p:cNvPr>
            <p:cNvSpPr/>
            <p:nvPr/>
          </p:nvSpPr>
          <p:spPr>
            <a:xfrm>
              <a:off x="6470757" y="1417463"/>
              <a:ext cx="5512235" cy="419725"/>
            </a:xfrm>
            <a:prstGeom prst="rect">
              <a:avLst/>
            </a:prstGeom>
            <a:solidFill>
              <a:srgbClr val="6091C3"/>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rPr>
                <a:t>Data Center Consolidation</a:t>
              </a:r>
            </a:p>
          </p:txBody>
        </p:sp>
      </p:grpSp>
      <p:sp>
        <p:nvSpPr>
          <p:cNvPr id="3" name="Rectangle: Rounded Corners 2">
            <a:extLst>
              <a:ext uri="{FF2B5EF4-FFF2-40B4-BE49-F238E27FC236}">
                <a16:creationId xmlns:a16="http://schemas.microsoft.com/office/drawing/2014/main" id="{778EA55C-C17F-3282-2649-5028AACA1B60}"/>
              </a:ext>
            </a:extLst>
          </p:cNvPr>
          <p:cNvSpPr/>
          <p:nvPr/>
        </p:nvSpPr>
        <p:spPr>
          <a:xfrm>
            <a:off x="10127520"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latin typeface="Calibri" panose="020F0502020204030204" pitchFamily="34" charset="0"/>
                <a:ea typeface="Calibri" panose="020F0502020204030204" pitchFamily="34" charset="0"/>
                <a:cs typeface="Calibri" panose="020F0502020204030204" pitchFamily="34" charset="0"/>
              </a:rPr>
              <a:t>Conclusion</a:t>
            </a:r>
          </a:p>
        </p:txBody>
      </p:sp>
      <p:sp>
        <p:nvSpPr>
          <p:cNvPr id="24" name="TextBox 23">
            <a:extLst>
              <a:ext uri="{FF2B5EF4-FFF2-40B4-BE49-F238E27FC236}">
                <a16:creationId xmlns:a16="http://schemas.microsoft.com/office/drawing/2014/main" id="{E07D24E1-4BA6-EB1B-56DA-113C4A73E06B}"/>
              </a:ext>
            </a:extLst>
          </p:cNvPr>
          <p:cNvSpPr txBox="1"/>
          <p:nvPr/>
        </p:nvSpPr>
        <p:spPr>
          <a:xfrm>
            <a:off x="11894695" y="6432172"/>
            <a:ext cx="352269" cy="261610"/>
          </a:xfrm>
          <a:prstGeom prst="rect">
            <a:avLst/>
          </a:prstGeom>
          <a:noFill/>
        </p:spPr>
        <p:txBody>
          <a:bodyPr wrap="square" rtlCol="0">
            <a:spAutoFit/>
          </a:bodyPr>
          <a:lstStyle/>
          <a:p>
            <a:r>
              <a:rPr lang="en-US" sz="1100">
                <a:solidFill>
                  <a:schemeClr val="bg1"/>
                </a:solidFill>
              </a:rPr>
              <a:t>13</a:t>
            </a:r>
          </a:p>
        </p:txBody>
      </p:sp>
    </p:spTree>
    <p:extLst>
      <p:ext uri="{BB962C8B-B14F-4D97-AF65-F5344CB8AC3E}">
        <p14:creationId xmlns:p14="http://schemas.microsoft.com/office/powerpoint/2010/main" val="1675405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29C65-9CC9-A696-55E0-1628C788200E}"/>
              </a:ext>
            </a:extLst>
          </p:cNvPr>
          <p:cNvSpPr>
            <a:spLocks noGrp="1"/>
          </p:cNvSpPr>
          <p:nvPr>
            <p:ph type="title"/>
          </p:nvPr>
        </p:nvSpPr>
        <p:spPr>
          <a:xfrm>
            <a:off x="194871" y="0"/>
            <a:ext cx="10515600" cy="1193800"/>
          </a:xfrm>
        </p:spPr>
        <p:txBody>
          <a:bodyPr/>
          <a:lstStyle/>
          <a:p>
            <a:r>
              <a:rPr lang="en-US"/>
              <a:t>Appendices</a:t>
            </a:r>
          </a:p>
        </p:txBody>
      </p:sp>
      <p:sp>
        <p:nvSpPr>
          <p:cNvPr id="5" name="Rectangle: Rounded Corners 4">
            <a:hlinkClick r:id="rId2" action="ppaction://hlinksldjump"/>
            <a:extLst>
              <a:ext uri="{FF2B5EF4-FFF2-40B4-BE49-F238E27FC236}">
                <a16:creationId xmlns:a16="http://schemas.microsoft.com/office/drawing/2014/main" id="{1174E531-2FEE-068B-D2B8-B49ED7D8CE55}"/>
              </a:ext>
            </a:extLst>
          </p:cNvPr>
          <p:cNvSpPr/>
          <p:nvPr/>
        </p:nvSpPr>
        <p:spPr>
          <a:xfrm>
            <a:off x="260636" y="1691252"/>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AI Affirmation</a:t>
            </a:r>
          </a:p>
        </p:txBody>
      </p:sp>
      <p:sp>
        <p:nvSpPr>
          <p:cNvPr id="6" name="Rectangle: Rounded Corners 5">
            <a:hlinkClick r:id="rId3" action="ppaction://hlinksldjump"/>
            <a:extLst>
              <a:ext uri="{FF2B5EF4-FFF2-40B4-BE49-F238E27FC236}">
                <a16:creationId xmlns:a16="http://schemas.microsoft.com/office/drawing/2014/main" id="{44149A6F-8DF7-0901-0330-31DD912414A8}"/>
              </a:ext>
            </a:extLst>
          </p:cNvPr>
          <p:cNvSpPr/>
          <p:nvPr/>
        </p:nvSpPr>
        <p:spPr>
          <a:xfrm>
            <a:off x="3245506" y="1691252"/>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Class Slides</a:t>
            </a:r>
          </a:p>
        </p:txBody>
      </p:sp>
      <p:sp>
        <p:nvSpPr>
          <p:cNvPr id="7" name="Rectangle: Rounded Corners 6">
            <a:hlinkClick r:id="rId4" action="ppaction://hlinksldjump"/>
            <a:extLst>
              <a:ext uri="{FF2B5EF4-FFF2-40B4-BE49-F238E27FC236}">
                <a16:creationId xmlns:a16="http://schemas.microsoft.com/office/drawing/2014/main" id="{35314AF3-6BB6-1F21-7455-F64178497EE3}"/>
              </a:ext>
            </a:extLst>
          </p:cNvPr>
          <p:cNvSpPr/>
          <p:nvPr/>
        </p:nvSpPr>
        <p:spPr>
          <a:xfrm>
            <a:off x="6230375" y="1691252"/>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Financial Assumptions</a:t>
            </a:r>
          </a:p>
        </p:txBody>
      </p:sp>
      <p:sp>
        <p:nvSpPr>
          <p:cNvPr id="8" name="Rectangle: Rounded Corners 7">
            <a:hlinkClick r:id="rId5" action="ppaction://hlinksldjump"/>
            <a:extLst>
              <a:ext uri="{FF2B5EF4-FFF2-40B4-BE49-F238E27FC236}">
                <a16:creationId xmlns:a16="http://schemas.microsoft.com/office/drawing/2014/main" id="{5CE86390-8C5C-EEDD-59FE-ED0799F4AA6E}"/>
              </a:ext>
            </a:extLst>
          </p:cNvPr>
          <p:cNvSpPr/>
          <p:nvPr/>
        </p:nvSpPr>
        <p:spPr>
          <a:xfrm>
            <a:off x="3245505" y="4411798"/>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Extended Risks</a:t>
            </a:r>
          </a:p>
        </p:txBody>
      </p:sp>
      <p:sp>
        <p:nvSpPr>
          <p:cNvPr id="9" name="Rectangle: Rounded Corners 8">
            <a:hlinkClick r:id="rId6" action="ppaction://hlinksldjump"/>
            <a:extLst>
              <a:ext uri="{FF2B5EF4-FFF2-40B4-BE49-F238E27FC236}">
                <a16:creationId xmlns:a16="http://schemas.microsoft.com/office/drawing/2014/main" id="{A01452E9-641D-F444-AB16-8A4C2FDDAF87}"/>
              </a:ext>
            </a:extLst>
          </p:cNvPr>
          <p:cNvSpPr/>
          <p:nvPr/>
        </p:nvSpPr>
        <p:spPr>
          <a:xfrm>
            <a:off x="6230375" y="4411798"/>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Other Options Considered</a:t>
            </a:r>
          </a:p>
        </p:txBody>
      </p:sp>
      <p:sp>
        <p:nvSpPr>
          <p:cNvPr id="10" name="Rectangle: Rounded Corners 9">
            <a:hlinkClick r:id="rId7" action="ppaction://hlinksldjump"/>
            <a:extLst>
              <a:ext uri="{FF2B5EF4-FFF2-40B4-BE49-F238E27FC236}">
                <a16:creationId xmlns:a16="http://schemas.microsoft.com/office/drawing/2014/main" id="{7ECCC125-01E8-A72E-05F9-3D0D1DBE376F}"/>
              </a:ext>
            </a:extLst>
          </p:cNvPr>
          <p:cNvSpPr/>
          <p:nvPr/>
        </p:nvSpPr>
        <p:spPr>
          <a:xfrm>
            <a:off x="260635" y="4411798"/>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Financial Calculations</a:t>
            </a:r>
          </a:p>
        </p:txBody>
      </p:sp>
      <p:sp>
        <p:nvSpPr>
          <p:cNvPr id="3" name="Rectangle: Rounded Corners 2">
            <a:hlinkClick r:id="rId8" action="ppaction://hlinksldjump"/>
            <a:extLst>
              <a:ext uri="{FF2B5EF4-FFF2-40B4-BE49-F238E27FC236}">
                <a16:creationId xmlns:a16="http://schemas.microsoft.com/office/drawing/2014/main" id="{5FB704FC-AEF6-9FE9-C499-7E3B68167560}"/>
              </a:ext>
            </a:extLst>
          </p:cNvPr>
          <p:cNvSpPr/>
          <p:nvPr/>
        </p:nvSpPr>
        <p:spPr>
          <a:xfrm>
            <a:off x="9215244" y="1699054"/>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Extended Recommendations</a:t>
            </a:r>
          </a:p>
        </p:txBody>
      </p:sp>
      <p:sp>
        <p:nvSpPr>
          <p:cNvPr id="4" name="Rectangle: Rounded Corners 3">
            <a:hlinkClick r:id="rId4" action="ppaction://hlinksldjump"/>
            <a:extLst>
              <a:ext uri="{FF2B5EF4-FFF2-40B4-BE49-F238E27FC236}">
                <a16:creationId xmlns:a16="http://schemas.microsoft.com/office/drawing/2014/main" id="{29F9C2C4-24C7-2074-A38B-D13850A4C351}"/>
              </a:ext>
            </a:extLst>
          </p:cNvPr>
          <p:cNvSpPr/>
          <p:nvPr/>
        </p:nvSpPr>
        <p:spPr>
          <a:xfrm>
            <a:off x="9215244" y="4411798"/>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Financial Assumptions</a:t>
            </a:r>
          </a:p>
          <a:p>
            <a:pPr algn="ctr"/>
            <a:r>
              <a:rPr lang="en-US">
                <a:solidFill>
                  <a:schemeClr val="tx1"/>
                </a:solidFill>
              </a:rPr>
              <a:t>Extended</a:t>
            </a:r>
          </a:p>
        </p:txBody>
      </p:sp>
    </p:spTree>
    <p:extLst>
      <p:ext uri="{BB962C8B-B14F-4D97-AF65-F5344CB8AC3E}">
        <p14:creationId xmlns:p14="http://schemas.microsoft.com/office/powerpoint/2010/main" val="525017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D18E-B097-6E42-F98B-7244797F85DE}"/>
              </a:ext>
            </a:extLst>
          </p:cNvPr>
          <p:cNvSpPr>
            <a:spLocks noGrp="1"/>
          </p:cNvSpPr>
          <p:nvPr>
            <p:ph type="title"/>
          </p:nvPr>
        </p:nvSpPr>
        <p:spPr/>
        <p:txBody>
          <a:bodyPr/>
          <a:lstStyle/>
          <a:p>
            <a:r>
              <a:rPr lang="en-US"/>
              <a:t>AI Affirmation</a:t>
            </a:r>
          </a:p>
        </p:txBody>
      </p:sp>
      <p:sp>
        <p:nvSpPr>
          <p:cNvPr id="4" name="Rectangle 3">
            <a:extLst>
              <a:ext uri="{FF2B5EF4-FFF2-40B4-BE49-F238E27FC236}">
                <a16:creationId xmlns:a16="http://schemas.microsoft.com/office/drawing/2014/main" id="{83F64DC8-0270-DB41-0F09-D5CCB256B4B2}"/>
              </a:ext>
            </a:extLst>
          </p:cNvPr>
          <p:cNvSpPr/>
          <p:nvPr/>
        </p:nvSpPr>
        <p:spPr>
          <a:xfrm>
            <a:off x="1485900" y="1861751"/>
            <a:ext cx="9215051" cy="3295135"/>
          </a:xfrm>
          <a:prstGeom prst="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We affirm that we have not used generative AI on this presentation</a:t>
            </a:r>
          </a:p>
          <a:p>
            <a:pPr algn="ctr"/>
            <a:endParaRPr lang="en-US">
              <a:solidFill>
                <a:schemeClr val="tx1"/>
              </a:solidFill>
            </a:endParaRPr>
          </a:p>
          <a:p>
            <a:pPr algn="ctr"/>
            <a:endParaRPr lang="en-US">
              <a:solidFill>
                <a:schemeClr val="tx1"/>
              </a:solidFill>
            </a:endParaRPr>
          </a:p>
          <a:p>
            <a:pPr algn="ctr"/>
            <a:r>
              <a:rPr lang="en-US" i="1">
                <a:solidFill>
                  <a:schemeClr val="tx1"/>
                </a:solidFill>
              </a:rPr>
              <a:t>GW SR AD JWC</a:t>
            </a:r>
          </a:p>
        </p:txBody>
      </p:sp>
    </p:spTree>
    <p:extLst>
      <p:ext uri="{BB962C8B-B14F-4D97-AF65-F5344CB8AC3E}">
        <p14:creationId xmlns:p14="http://schemas.microsoft.com/office/powerpoint/2010/main" val="33865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1879-4C7B-259D-1BAE-1EF4BCFA0C40}"/>
              </a:ext>
            </a:extLst>
          </p:cNvPr>
          <p:cNvSpPr>
            <a:spLocks noGrp="1"/>
          </p:cNvSpPr>
          <p:nvPr>
            <p:ph type="title"/>
          </p:nvPr>
        </p:nvSpPr>
        <p:spPr/>
        <p:txBody>
          <a:bodyPr/>
          <a:lstStyle/>
          <a:p>
            <a:r>
              <a:rPr lang="en-US"/>
              <a:t>Class Slides Used</a:t>
            </a:r>
          </a:p>
        </p:txBody>
      </p:sp>
      <p:sp>
        <p:nvSpPr>
          <p:cNvPr id="3" name="Content Placeholder 2">
            <a:extLst>
              <a:ext uri="{FF2B5EF4-FFF2-40B4-BE49-F238E27FC236}">
                <a16:creationId xmlns:a16="http://schemas.microsoft.com/office/drawing/2014/main" id="{7A061CCF-47EB-7A8D-6611-B387C95E8E79}"/>
              </a:ext>
            </a:extLst>
          </p:cNvPr>
          <p:cNvSpPr>
            <a:spLocks noGrp="1"/>
          </p:cNvSpPr>
          <p:nvPr>
            <p:ph idx="4294967295"/>
          </p:nvPr>
        </p:nvSpPr>
        <p:spPr>
          <a:xfrm>
            <a:off x="0" y="1422400"/>
            <a:ext cx="10515600" cy="4351338"/>
          </a:xfrm>
        </p:spPr>
        <p:txBody>
          <a:bodyPr>
            <a:normAutofit lnSpcReduction="10000"/>
          </a:bodyPr>
          <a:lstStyle/>
          <a:p>
            <a:r>
              <a:rPr lang="en-US">
                <a:hlinkClick r:id="rId2" action="ppaction://hlinksldjump"/>
              </a:rPr>
              <a:t>ITS – </a:t>
            </a:r>
            <a:r>
              <a:rPr lang="en-US" i="1">
                <a:hlinkClick r:id="rId2" action="ppaction://hlinksldjump"/>
              </a:rPr>
              <a:t>IT Portfolio Management</a:t>
            </a:r>
            <a:endParaRPr lang="en-US" i="1"/>
          </a:p>
          <a:p>
            <a:r>
              <a:rPr lang="en-US" b="0" i="0">
                <a:effectLst/>
                <a:hlinkClick r:id="rId3" action="ppaction://hlinksldjump"/>
              </a:rPr>
              <a:t>ITS - The IT Challenge</a:t>
            </a:r>
            <a:endParaRPr lang="en-US" i="1"/>
          </a:p>
          <a:p>
            <a:r>
              <a:rPr lang="en-US">
                <a:hlinkClick r:id="rId4" action="ppaction://hlinksldjump"/>
              </a:rPr>
              <a:t>DCA – Introduction and Software Architecture P2</a:t>
            </a:r>
            <a:endParaRPr lang="en-US"/>
          </a:p>
          <a:p>
            <a:r>
              <a:rPr lang="en-US" sz="2800">
                <a:hlinkClick r:id="rId5" action="ppaction://hlinksldjump"/>
              </a:rPr>
              <a:t>IT GRC – Introduction to IT GRC and ITG</a:t>
            </a:r>
            <a:endParaRPr lang="en-US" sz="2800"/>
          </a:p>
          <a:p>
            <a:r>
              <a:rPr lang="en-US">
                <a:hlinkClick r:id="rId6" action="ppaction://hlinksldjump"/>
              </a:rPr>
              <a:t>ITS – IT Cost</a:t>
            </a:r>
            <a:endParaRPr lang="en-US"/>
          </a:p>
          <a:p>
            <a:r>
              <a:rPr lang="en-US" b="0" i="0">
                <a:effectLst/>
                <a:hlinkClick r:id="rId7" action="ppaction://hlinksldjump"/>
              </a:rPr>
              <a:t>ITS - Advanced CA2</a:t>
            </a:r>
            <a:r>
              <a:rPr lang="en-US" b="0" i="0">
                <a:effectLst/>
              </a:rPr>
              <a:t> (MINTO Principles)</a:t>
            </a:r>
          </a:p>
          <a:p>
            <a:r>
              <a:rPr lang="en-US">
                <a:hlinkClick r:id="rId8" action="ppaction://hlinksldjump"/>
              </a:rPr>
              <a:t>ITS – Case Analysis Financials</a:t>
            </a:r>
            <a:endParaRPr lang="en-US"/>
          </a:p>
          <a:p>
            <a:pPr algn="l"/>
            <a:r>
              <a:rPr lang="en-US" b="0" i="0">
                <a:effectLst/>
                <a:hlinkClick r:id="rId5" action="ppaction://hlinksldjump"/>
              </a:rPr>
              <a:t>IT GRC_ITRM, Cyber, </a:t>
            </a:r>
            <a:r>
              <a:rPr lang="en-US" b="0" i="0" err="1">
                <a:effectLst/>
                <a:hlinkClick r:id="rId5" action="ppaction://hlinksldjump"/>
              </a:rPr>
              <a:t>IR_ISACA_Track</a:t>
            </a:r>
            <a:r>
              <a:rPr lang="en-US" b="0" i="0">
                <a:effectLst/>
                <a:hlinkClick r:id="rId5" action="ppaction://hlinksldjump"/>
              </a:rPr>
              <a:t> These 7 Trends for Proactive Cybersecurity_2024</a:t>
            </a:r>
            <a:endParaRPr lang="en-US" b="0" i="0">
              <a:effectLst/>
            </a:endParaRPr>
          </a:p>
          <a:p>
            <a:endParaRPr lang="en-US" sz="2800"/>
          </a:p>
          <a:p>
            <a:endParaRPr lang="en-US" sz="2800" i="1"/>
          </a:p>
          <a:p>
            <a:endParaRPr lang="en-US"/>
          </a:p>
        </p:txBody>
      </p:sp>
    </p:spTree>
    <p:extLst>
      <p:ext uri="{BB962C8B-B14F-4D97-AF65-F5344CB8AC3E}">
        <p14:creationId xmlns:p14="http://schemas.microsoft.com/office/powerpoint/2010/main" val="3899957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95D8-C293-025A-6D5C-5EE01D7956D2}"/>
              </a:ext>
            </a:extLst>
          </p:cNvPr>
          <p:cNvSpPr>
            <a:spLocks noGrp="1"/>
          </p:cNvSpPr>
          <p:nvPr>
            <p:ph type="title"/>
          </p:nvPr>
        </p:nvSpPr>
        <p:spPr/>
        <p:txBody>
          <a:bodyPr>
            <a:normAutofit fontScale="90000"/>
          </a:bodyPr>
          <a:lstStyle/>
          <a:p>
            <a:r>
              <a:rPr lang="en-US"/>
              <a:t>Outcome based approach will help solutions make meaningful impact on the organization</a:t>
            </a:r>
          </a:p>
        </p:txBody>
      </p:sp>
      <p:graphicFrame>
        <p:nvGraphicFramePr>
          <p:cNvPr id="5" name="Diagram 4">
            <a:extLst>
              <a:ext uri="{FF2B5EF4-FFF2-40B4-BE49-F238E27FC236}">
                <a16:creationId xmlns:a16="http://schemas.microsoft.com/office/drawing/2014/main" id="{819B9E7E-00D5-D4DE-08C1-7547A7ABCA50}"/>
              </a:ext>
            </a:extLst>
          </p:cNvPr>
          <p:cNvGraphicFramePr/>
          <p:nvPr>
            <p:extLst>
              <p:ext uri="{D42A27DB-BD31-4B8C-83A1-F6EECF244321}">
                <p14:modId xmlns:p14="http://schemas.microsoft.com/office/powerpoint/2010/main" val="1448516825"/>
              </p:ext>
            </p:extLst>
          </p:nvPr>
        </p:nvGraphicFramePr>
        <p:xfrm>
          <a:off x="190500" y="132213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52D18B49-DDC0-8A5E-202B-A7431AB9BC1D}"/>
              </a:ext>
            </a:extLst>
          </p:cNvPr>
          <p:cNvSpPr/>
          <p:nvPr/>
        </p:nvSpPr>
        <p:spPr>
          <a:xfrm>
            <a:off x="8420768" y="1322135"/>
            <a:ext cx="3683000" cy="1709821"/>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Centralized IAM with MFA and SSO offers robust, industry standard security, ensuring consistent access control and reducing the risk of data breaches across all locations</a:t>
            </a:r>
          </a:p>
        </p:txBody>
      </p:sp>
      <p:sp>
        <p:nvSpPr>
          <p:cNvPr id="7" name="Rectangle: Rounded Corners 6">
            <a:extLst>
              <a:ext uri="{FF2B5EF4-FFF2-40B4-BE49-F238E27FC236}">
                <a16:creationId xmlns:a16="http://schemas.microsoft.com/office/drawing/2014/main" id="{3B717F93-7E76-66C6-9CDC-8DA47E921340}"/>
              </a:ext>
            </a:extLst>
          </p:cNvPr>
          <p:cNvSpPr/>
          <p:nvPr/>
        </p:nvSpPr>
        <p:spPr>
          <a:xfrm>
            <a:off x="8420768" y="3176559"/>
            <a:ext cx="3683000" cy="1709821"/>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A centralized ITSM platform streamlines service delivery, improves incident resolution times, and ensures consistent service levels across all resorts, leading to higher efficiency and user satisfaction</a:t>
            </a:r>
          </a:p>
        </p:txBody>
      </p:sp>
      <p:sp>
        <p:nvSpPr>
          <p:cNvPr id="8" name="Rectangle: Rounded Corners 7">
            <a:extLst>
              <a:ext uri="{FF2B5EF4-FFF2-40B4-BE49-F238E27FC236}">
                <a16:creationId xmlns:a16="http://schemas.microsoft.com/office/drawing/2014/main" id="{619C9FEF-ECF1-5FE7-83D0-C14DD222A1C5}"/>
              </a:ext>
            </a:extLst>
          </p:cNvPr>
          <p:cNvSpPr/>
          <p:nvPr/>
        </p:nvSpPr>
        <p:spPr>
          <a:xfrm>
            <a:off x="8420768" y="5030983"/>
            <a:ext cx="3683000" cy="1709821"/>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rPr>
              <a:t>Consolidating data centers reduces costs, improves scalability, and simplifies management while enhancing redundancy and disaster recovery capabilities</a:t>
            </a:r>
          </a:p>
        </p:txBody>
      </p:sp>
    </p:spTree>
    <p:extLst>
      <p:ext uri="{BB962C8B-B14F-4D97-AF65-F5344CB8AC3E}">
        <p14:creationId xmlns:p14="http://schemas.microsoft.com/office/powerpoint/2010/main" val="2723227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B3B7-3AC4-AE0E-D321-04577E1EA812}"/>
              </a:ext>
            </a:extLst>
          </p:cNvPr>
          <p:cNvSpPr>
            <a:spLocks noGrp="1"/>
          </p:cNvSpPr>
          <p:nvPr>
            <p:ph type="title"/>
          </p:nvPr>
        </p:nvSpPr>
        <p:spPr/>
        <p:txBody>
          <a:bodyPr/>
          <a:lstStyle/>
          <a:p>
            <a:r>
              <a:rPr lang="en-US"/>
              <a:t>Financial Assumptions</a:t>
            </a:r>
          </a:p>
        </p:txBody>
      </p:sp>
      <p:sp>
        <p:nvSpPr>
          <p:cNvPr id="4" name="Pentagon 5">
            <a:extLst>
              <a:ext uri="{FF2B5EF4-FFF2-40B4-BE49-F238E27FC236}">
                <a16:creationId xmlns:a16="http://schemas.microsoft.com/office/drawing/2014/main" id="{523368F6-F2CD-0624-6502-E02059FCAC31}"/>
              </a:ext>
            </a:extLst>
          </p:cNvPr>
          <p:cNvSpPr/>
          <p:nvPr/>
        </p:nvSpPr>
        <p:spPr>
          <a:xfrm rot="16200000" flipV="1">
            <a:off x="1963613" y="-327509"/>
            <a:ext cx="598945" cy="3901393"/>
          </a:xfrm>
          <a:prstGeom prst="homePlate">
            <a:avLst/>
          </a:prstGeom>
          <a:solidFill>
            <a:schemeClr val="bg1">
              <a:alpha val="9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solidFill>
                  <a:schemeClr val="tx1"/>
                </a:solidFill>
              </a:rPr>
              <a:t>IT Budget </a:t>
            </a:r>
            <a:r>
              <a:rPr lang="en-US">
                <a:solidFill>
                  <a:srgbClr val="FF0000"/>
                </a:solidFill>
              </a:rPr>
              <a:t>5</a:t>
            </a:r>
            <a:r>
              <a:rPr lang="en-US" b="1">
                <a:solidFill>
                  <a:srgbClr val="FF0000"/>
                </a:solidFill>
              </a:rPr>
              <a:t>%</a:t>
            </a:r>
            <a:r>
              <a:rPr lang="en-US">
                <a:solidFill>
                  <a:schemeClr val="tx1"/>
                </a:solidFill>
              </a:rPr>
              <a:t> of Sales</a:t>
            </a:r>
          </a:p>
        </p:txBody>
      </p:sp>
      <p:graphicFrame>
        <p:nvGraphicFramePr>
          <p:cNvPr id="5" name="Table 4">
            <a:extLst>
              <a:ext uri="{FF2B5EF4-FFF2-40B4-BE49-F238E27FC236}">
                <a16:creationId xmlns:a16="http://schemas.microsoft.com/office/drawing/2014/main" id="{FCB7E1E6-D52F-2B52-7A87-B154DAF29CF5}"/>
              </a:ext>
            </a:extLst>
          </p:cNvPr>
          <p:cNvGraphicFramePr>
            <a:graphicFrameLocks noGrp="1"/>
          </p:cNvGraphicFramePr>
          <p:nvPr>
            <p:extLst>
              <p:ext uri="{D42A27DB-BD31-4B8C-83A1-F6EECF244321}">
                <p14:modId xmlns:p14="http://schemas.microsoft.com/office/powerpoint/2010/main" val="3918464898"/>
              </p:ext>
            </p:extLst>
          </p:nvPr>
        </p:nvGraphicFramePr>
        <p:xfrm>
          <a:off x="312388" y="2129107"/>
          <a:ext cx="3901392" cy="1615440"/>
        </p:xfrm>
        <a:graphic>
          <a:graphicData uri="http://schemas.openxmlformats.org/drawingml/2006/table">
            <a:tbl>
              <a:tblPr firstRow="1" bandRow="1">
                <a:tableStyleId>{5940675A-B579-460E-94D1-54222C63F5DA}</a:tableStyleId>
              </a:tblPr>
              <a:tblGrid>
                <a:gridCol w="1300464">
                  <a:extLst>
                    <a:ext uri="{9D8B030D-6E8A-4147-A177-3AD203B41FA5}">
                      <a16:colId xmlns:a16="http://schemas.microsoft.com/office/drawing/2014/main" val="3959949728"/>
                    </a:ext>
                  </a:extLst>
                </a:gridCol>
                <a:gridCol w="1300464">
                  <a:extLst>
                    <a:ext uri="{9D8B030D-6E8A-4147-A177-3AD203B41FA5}">
                      <a16:colId xmlns:a16="http://schemas.microsoft.com/office/drawing/2014/main" val="295774168"/>
                    </a:ext>
                  </a:extLst>
                </a:gridCol>
                <a:gridCol w="1300464">
                  <a:extLst>
                    <a:ext uri="{9D8B030D-6E8A-4147-A177-3AD203B41FA5}">
                      <a16:colId xmlns:a16="http://schemas.microsoft.com/office/drawing/2014/main" val="3682193846"/>
                    </a:ext>
                  </a:extLst>
                </a:gridCol>
              </a:tblGrid>
              <a:tr h="654931">
                <a:tc rowSpan="2">
                  <a:txBody>
                    <a:bodyPr/>
                    <a:lstStyle/>
                    <a:p>
                      <a:pPr algn="ctr"/>
                      <a:r>
                        <a:rPr lang="en-US" sz="1200" b="1"/>
                        <a:t>INVESTMENTS</a:t>
                      </a:r>
                    </a:p>
                  </a:txBody>
                  <a:tcPr anchor="ctr"/>
                </a:tc>
                <a:tc>
                  <a:txBody>
                    <a:bodyPr/>
                    <a:lstStyle/>
                    <a:p>
                      <a:pPr algn="ctr"/>
                      <a:endParaRPr lang="en-US" sz="600"/>
                    </a:p>
                    <a:p>
                      <a:pPr algn="ctr"/>
                      <a:r>
                        <a:rPr lang="en-US" sz="1200"/>
                        <a:t>COMPETITIVE ADVANTAGE</a:t>
                      </a:r>
                    </a:p>
                    <a:p>
                      <a:pPr algn="ctr">
                        <a:spcBef>
                          <a:spcPts val="600"/>
                        </a:spcBef>
                      </a:pPr>
                      <a:r>
                        <a:rPr lang="en-US" sz="1200" b="1">
                          <a:solidFill>
                            <a:srgbClr val="C00000"/>
                          </a:solidFill>
                        </a:rPr>
                        <a:t>15%</a:t>
                      </a:r>
                    </a:p>
                  </a:txBody>
                  <a:tcPr/>
                </a:tc>
                <a:tc>
                  <a:txBody>
                    <a:bodyPr/>
                    <a:lstStyle/>
                    <a:p>
                      <a:pPr algn="ctr"/>
                      <a:endParaRPr lang="en-US" sz="600"/>
                    </a:p>
                    <a:p>
                      <a:pPr algn="ctr"/>
                      <a:r>
                        <a:rPr lang="en-US" sz="1200"/>
                        <a:t>FUTURE OPPORTUNITY</a:t>
                      </a:r>
                    </a:p>
                    <a:p>
                      <a:pPr marL="0" marR="0" lvl="0" indent="0" algn="ctr" defTabSz="609585" rtl="0" eaLnBrk="1" fontAlgn="auto" latinLnBrk="0" hangingPunct="1">
                        <a:lnSpc>
                          <a:spcPct val="100000"/>
                        </a:lnSpc>
                        <a:spcBef>
                          <a:spcPts val="600"/>
                        </a:spcBef>
                        <a:spcAft>
                          <a:spcPts val="0"/>
                        </a:spcAft>
                        <a:buClrTx/>
                        <a:buSzTx/>
                        <a:buFontTx/>
                        <a:buNone/>
                        <a:tabLst/>
                        <a:defRPr/>
                      </a:pPr>
                      <a:r>
                        <a:rPr lang="en-US" sz="1200" b="1">
                          <a:solidFill>
                            <a:srgbClr val="C00000"/>
                          </a:solidFill>
                        </a:rPr>
                        <a:t>10%</a:t>
                      </a:r>
                    </a:p>
                  </a:txBody>
                  <a:tcPr/>
                </a:tc>
                <a:extLst>
                  <a:ext uri="{0D108BD9-81ED-4DB2-BD59-A6C34878D82A}">
                    <a16:rowId xmlns:a16="http://schemas.microsoft.com/office/drawing/2014/main" val="3060947203"/>
                  </a:ext>
                </a:extLst>
              </a:tr>
              <a:tr h="654931">
                <a:tc vMerge="1">
                  <a:txBody>
                    <a:bodyPr/>
                    <a:lstStyle/>
                    <a:p>
                      <a:endParaRPr lang="en-US"/>
                    </a:p>
                  </a:txBody>
                  <a:tcPr/>
                </a:tc>
                <a:tc>
                  <a:txBody>
                    <a:bodyPr/>
                    <a:lstStyle/>
                    <a:p>
                      <a:pPr algn="ctr"/>
                      <a:endParaRPr lang="en-US" sz="600"/>
                    </a:p>
                    <a:p>
                      <a:pPr algn="ctr"/>
                      <a:r>
                        <a:rPr lang="en-US" sz="1200"/>
                        <a:t>CORE PROCESSES</a:t>
                      </a:r>
                    </a:p>
                    <a:p>
                      <a:pPr algn="ctr">
                        <a:spcBef>
                          <a:spcPts val="600"/>
                        </a:spcBef>
                      </a:pPr>
                      <a:r>
                        <a:rPr lang="en-US" sz="1200" b="1">
                          <a:solidFill>
                            <a:srgbClr val="C00000"/>
                          </a:solidFill>
                        </a:rPr>
                        <a:t>20%</a:t>
                      </a:r>
                    </a:p>
                  </a:txBody>
                  <a:tcPr/>
                </a:tc>
                <a:tc>
                  <a:txBody>
                    <a:bodyPr/>
                    <a:lstStyle/>
                    <a:p>
                      <a:pPr algn="ctr"/>
                      <a:endParaRPr lang="en-US" sz="600"/>
                    </a:p>
                    <a:p>
                      <a:pPr algn="ctr"/>
                      <a:r>
                        <a:rPr lang="en-US" sz="1200"/>
                        <a:t>SUPPORTING THE BUSINESS</a:t>
                      </a:r>
                    </a:p>
                    <a:p>
                      <a:pPr algn="ctr">
                        <a:spcBef>
                          <a:spcPts val="600"/>
                        </a:spcBef>
                      </a:pPr>
                      <a:r>
                        <a:rPr lang="en-US" sz="1200" b="1">
                          <a:solidFill>
                            <a:srgbClr val="C00000"/>
                          </a:solidFill>
                        </a:rPr>
                        <a:t>10%</a:t>
                      </a:r>
                    </a:p>
                  </a:txBody>
                  <a:tcPr/>
                </a:tc>
                <a:extLst>
                  <a:ext uri="{0D108BD9-81ED-4DB2-BD59-A6C34878D82A}">
                    <a16:rowId xmlns:a16="http://schemas.microsoft.com/office/drawing/2014/main" val="1971363787"/>
                  </a:ext>
                </a:extLst>
              </a:tr>
            </a:tbl>
          </a:graphicData>
        </a:graphic>
      </p:graphicFrame>
      <p:graphicFrame>
        <p:nvGraphicFramePr>
          <p:cNvPr id="6" name="Table 5">
            <a:extLst>
              <a:ext uri="{FF2B5EF4-FFF2-40B4-BE49-F238E27FC236}">
                <a16:creationId xmlns:a16="http://schemas.microsoft.com/office/drawing/2014/main" id="{94FCDB77-2A85-9CA1-8B0E-9B93CB1F179B}"/>
              </a:ext>
            </a:extLst>
          </p:cNvPr>
          <p:cNvGraphicFramePr>
            <a:graphicFrameLocks noGrp="1"/>
          </p:cNvGraphicFramePr>
          <p:nvPr>
            <p:extLst>
              <p:ext uri="{D42A27DB-BD31-4B8C-83A1-F6EECF244321}">
                <p14:modId xmlns:p14="http://schemas.microsoft.com/office/powerpoint/2010/main" val="1717400799"/>
              </p:ext>
            </p:extLst>
          </p:nvPr>
        </p:nvGraphicFramePr>
        <p:xfrm>
          <a:off x="312388" y="4034107"/>
          <a:ext cx="3901392" cy="807720"/>
        </p:xfrm>
        <a:graphic>
          <a:graphicData uri="http://schemas.openxmlformats.org/drawingml/2006/table">
            <a:tbl>
              <a:tblPr firstRow="1" bandRow="1">
                <a:tableStyleId>{5940675A-B579-460E-94D1-54222C63F5DA}</a:tableStyleId>
              </a:tblPr>
              <a:tblGrid>
                <a:gridCol w="1300464">
                  <a:extLst>
                    <a:ext uri="{9D8B030D-6E8A-4147-A177-3AD203B41FA5}">
                      <a16:colId xmlns:a16="http://schemas.microsoft.com/office/drawing/2014/main" val="3959949728"/>
                    </a:ext>
                  </a:extLst>
                </a:gridCol>
                <a:gridCol w="1300464">
                  <a:extLst>
                    <a:ext uri="{9D8B030D-6E8A-4147-A177-3AD203B41FA5}">
                      <a16:colId xmlns:a16="http://schemas.microsoft.com/office/drawing/2014/main" val="295774168"/>
                    </a:ext>
                  </a:extLst>
                </a:gridCol>
                <a:gridCol w="1300464">
                  <a:extLst>
                    <a:ext uri="{9D8B030D-6E8A-4147-A177-3AD203B41FA5}">
                      <a16:colId xmlns:a16="http://schemas.microsoft.com/office/drawing/2014/main" val="3682193846"/>
                    </a:ext>
                  </a:extLst>
                </a:gridCol>
              </a:tblGrid>
              <a:tr h="654930">
                <a:tc>
                  <a:txBody>
                    <a:bodyPr/>
                    <a:lstStyle/>
                    <a:p>
                      <a:pPr algn="ctr"/>
                      <a:r>
                        <a:rPr lang="en-US" sz="1200" b="1"/>
                        <a:t>OPERATIONS</a:t>
                      </a:r>
                    </a:p>
                  </a:txBody>
                  <a:tcPr anchor="ctr"/>
                </a:tc>
                <a:tc>
                  <a:txBody>
                    <a:bodyPr/>
                    <a:lstStyle/>
                    <a:p>
                      <a:pPr algn="ctr"/>
                      <a:endParaRPr lang="en-US" sz="600"/>
                    </a:p>
                    <a:p>
                      <a:pPr algn="ctr"/>
                      <a:r>
                        <a:rPr lang="en-US" sz="1200"/>
                        <a:t>PLANNED UPGRADES</a:t>
                      </a:r>
                    </a:p>
                    <a:p>
                      <a:pPr algn="ctr">
                        <a:spcBef>
                          <a:spcPts val="600"/>
                        </a:spcBef>
                      </a:pPr>
                      <a:r>
                        <a:rPr lang="en-US" sz="1200" b="1">
                          <a:solidFill>
                            <a:srgbClr val="C00000"/>
                          </a:solidFill>
                        </a:rPr>
                        <a:t>25%</a:t>
                      </a:r>
                    </a:p>
                  </a:txBody>
                  <a:tcPr/>
                </a:tc>
                <a:tc>
                  <a:txBody>
                    <a:bodyPr/>
                    <a:lstStyle/>
                    <a:p>
                      <a:pPr algn="ctr"/>
                      <a:endParaRPr lang="en-US" sz="600"/>
                    </a:p>
                    <a:p>
                      <a:pPr algn="ctr"/>
                      <a:r>
                        <a:rPr lang="en-US" sz="1200"/>
                        <a:t>GENERAL MAINTENANCE</a:t>
                      </a:r>
                    </a:p>
                    <a:p>
                      <a:pPr algn="ctr">
                        <a:spcBef>
                          <a:spcPts val="600"/>
                        </a:spcBef>
                      </a:pPr>
                      <a:r>
                        <a:rPr lang="en-US" sz="1200" b="1">
                          <a:solidFill>
                            <a:srgbClr val="C00000"/>
                          </a:solidFill>
                        </a:rPr>
                        <a:t>20%</a:t>
                      </a:r>
                    </a:p>
                  </a:txBody>
                  <a:tcPr/>
                </a:tc>
                <a:extLst>
                  <a:ext uri="{0D108BD9-81ED-4DB2-BD59-A6C34878D82A}">
                    <a16:rowId xmlns:a16="http://schemas.microsoft.com/office/drawing/2014/main" val="3060947203"/>
                  </a:ext>
                </a:extLst>
              </a:tr>
            </a:tbl>
          </a:graphicData>
        </a:graphic>
      </p:graphicFrame>
      <p:graphicFrame>
        <p:nvGraphicFramePr>
          <p:cNvPr id="7" name="Table 6">
            <a:extLst>
              <a:ext uri="{FF2B5EF4-FFF2-40B4-BE49-F238E27FC236}">
                <a16:creationId xmlns:a16="http://schemas.microsoft.com/office/drawing/2014/main" id="{D82100BC-106E-2F4B-BE4B-293F7EFB9B18}"/>
              </a:ext>
            </a:extLst>
          </p:cNvPr>
          <p:cNvGraphicFramePr>
            <a:graphicFrameLocks noGrp="1"/>
          </p:cNvGraphicFramePr>
          <p:nvPr>
            <p:extLst>
              <p:ext uri="{D42A27DB-BD31-4B8C-83A1-F6EECF244321}">
                <p14:modId xmlns:p14="http://schemas.microsoft.com/office/powerpoint/2010/main" val="3235276898"/>
              </p:ext>
            </p:extLst>
          </p:nvPr>
        </p:nvGraphicFramePr>
        <p:xfrm>
          <a:off x="312388" y="5062807"/>
          <a:ext cx="3901394" cy="1005840"/>
        </p:xfrm>
        <a:graphic>
          <a:graphicData uri="http://schemas.openxmlformats.org/drawingml/2006/table">
            <a:tbl>
              <a:tblPr firstRow="1" bandRow="1">
                <a:tableStyleId>{5940675A-B579-460E-94D1-54222C63F5DA}</a:tableStyleId>
              </a:tblPr>
              <a:tblGrid>
                <a:gridCol w="1950697">
                  <a:extLst>
                    <a:ext uri="{9D8B030D-6E8A-4147-A177-3AD203B41FA5}">
                      <a16:colId xmlns:a16="http://schemas.microsoft.com/office/drawing/2014/main" val="295774168"/>
                    </a:ext>
                  </a:extLst>
                </a:gridCol>
                <a:gridCol w="1950697">
                  <a:extLst>
                    <a:ext uri="{9D8B030D-6E8A-4147-A177-3AD203B41FA5}">
                      <a16:colId xmlns:a16="http://schemas.microsoft.com/office/drawing/2014/main" val="3682193846"/>
                    </a:ext>
                  </a:extLst>
                </a:gridCol>
              </a:tblGrid>
              <a:tr h="202937">
                <a:tc>
                  <a:txBody>
                    <a:bodyPr/>
                    <a:lstStyle/>
                    <a:p>
                      <a:pPr algn="ctr"/>
                      <a:r>
                        <a:rPr lang="en-US" sz="1200"/>
                        <a:t>INVESTMENT: </a:t>
                      </a:r>
                      <a:r>
                        <a:rPr lang="en-US" sz="1200">
                          <a:solidFill>
                            <a:srgbClr val="FF0000"/>
                          </a:solidFill>
                        </a:rPr>
                        <a:t>55</a:t>
                      </a:r>
                      <a:r>
                        <a:rPr lang="en-US" sz="1200" b="1">
                          <a:solidFill>
                            <a:srgbClr val="C00000"/>
                          </a:solidFill>
                        </a:rPr>
                        <a:t>%</a:t>
                      </a:r>
                    </a:p>
                  </a:txBody>
                  <a:tcPr/>
                </a:tc>
                <a:tc>
                  <a:txBody>
                    <a:bodyPr/>
                    <a:lstStyle/>
                    <a:p>
                      <a:pPr algn="ctr"/>
                      <a:r>
                        <a:rPr lang="en-US" sz="1200"/>
                        <a:t>OPERATIONS: </a:t>
                      </a:r>
                      <a:r>
                        <a:rPr lang="en-US" sz="1200">
                          <a:solidFill>
                            <a:srgbClr val="FF0000"/>
                          </a:solidFill>
                        </a:rPr>
                        <a:t>45</a:t>
                      </a:r>
                      <a:r>
                        <a:rPr lang="en-US" sz="1200" b="1">
                          <a:solidFill>
                            <a:srgbClr val="C00000"/>
                          </a:solidFill>
                        </a:rPr>
                        <a:t>%</a:t>
                      </a:r>
                    </a:p>
                  </a:txBody>
                  <a:tcPr/>
                </a:tc>
                <a:extLst>
                  <a:ext uri="{0D108BD9-81ED-4DB2-BD59-A6C34878D82A}">
                    <a16:rowId xmlns:a16="http://schemas.microsoft.com/office/drawing/2014/main" val="3060947203"/>
                  </a:ext>
                </a:extLst>
              </a:tr>
              <a:tr h="338229">
                <a:tc>
                  <a:txBody>
                    <a:bodyPr/>
                    <a:lstStyle/>
                    <a:p>
                      <a:pPr algn="ctr"/>
                      <a:r>
                        <a:rPr lang="en-US" sz="1200"/>
                        <a:t>Avg. Project Size: </a:t>
                      </a:r>
                      <a:r>
                        <a:rPr lang="en-US" sz="1200" b="1">
                          <a:solidFill>
                            <a:srgbClr val="C00000"/>
                          </a:solidFill>
                        </a:rPr>
                        <a:t>$ Tens of millions</a:t>
                      </a:r>
                    </a:p>
                  </a:txBody>
                  <a:tcPr/>
                </a:tc>
                <a:tc>
                  <a:txBody>
                    <a:bodyPr/>
                    <a:lstStyle/>
                    <a:p>
                      <a:pPr algn="ctr"/>
                      <a:r>
                        <a:rPr lang="en-US" sz="1200"/>
                        <a:t>Planned/General: 5/4</a:t>
                      </a:r>
                      <a:endParaRPr lang="en-US" sz="1200" b="1">
                        <a:solidFill>
                          <a:srgbClr val="C00000"/>
                        </a:solidFill>
                      </a:endParaRPr>
                    </a:p>
                  </a:txBody>
                  <a:tcPr/>
                </a:tc>
                <a:extLst>
                  <a:ext uri="{0D108BD9-81ED-4DB2-BD59-A6C34878D82A}">
                    <a16:rowId xmlns:a16="http://schemas.microsoft.com/office/drawing/2014/main" val="3501250111"/>
                  </a:ext>
                </a:extLst>
              </a:tr>
              <a:tr h="202937">
                <a:tc>
                  <a:txBody>
                    <a:bodyPr/>
                    <a:lstStyle/>
                    <a:p>
                      <a:pPr algn="ctr"/>
                      <a:r>
                        <a:rPr lang="en-US" sz="1200"/>
                        <a:t>Benefits-Costs: </a:t>
                      </a:r>
                      <a:r>
                        <a:rPr lang="en-US" sz="1200" b="1">
                          <a:solidFill>
                            <a:srgbClr val="C00000"/>
                          </a:solidFill>
                        </a:rPr>
                        <a:t>$</a:t>
                      </a:r>
                    </a:p>
                  </a:txBody>
                  <a:tcPr>
                    <a:solidFill>
                      <a:schemeClr val="bg1">
                        <a:lumMod val="75000"/>
                      </a:schemeClr>
                    </a:solidFill>
                  </a:tcPr>
                </a:tc>
                <a:tc>
                  <a:txBody>
                    <a:bodyPr/>
                    <a:lstStyle/>
                    <a:p>
                      <a:pPr algn="ctr"/>
                      <a:r>
                        <a:rPr lang="en-US" sz="1200"/>
                        <a:t>Cost per PC: </a:t>
                      </a:r>
                      <a:r>
                        <a:rPr lang="en-US" sz="1200" b="1">
                          <a:solidFill>
                            <a:srgbClr val="C00000"/>
                          </a:solidFill>
                        </a:rPr>
                        <a:t>$</a:t>
                      </a:r>
                    </a:p>
                  </a:txBody>
                  <a:tcPr>
                    <a:solidFill>
                      <a:schemeClr val="bg1">
                        <a:lumMod val="75000"/>
                      </a:schemeClr>
                    </a:solidFill>
                  </a:tcPr>
                </a:tc>
                <a:extLst>
                  <a:ext uri="{0D108BD9-81ED-4DB2-BD59-A6C34878D82A}">
                    <a16:rowId xmlns:a16="http://schemas.microsoft.com/office/drawing/2014/main" val="1971363787"/>
                  </a:ext>
                </a:extLst>
              </a:tr>
            </a:tbl>
          </a:graphicData>
        </a:graphic>
      </p:graphicFrame>
      <p:sp>
        <p:nvSpPr>
          <p:cNvPr id="8" name="Rectangle 7">
            <a:extLst>
              <a:ext uri="{FF2B5EF4-FFF2-40B4-BE49-F238E27FC236}">
                <a16:creationId xmlns:a16="http://schemas.microsoft.com/office/drawing/2014/main" id="{1C7BB773-D12D-0D57-4DC8-56248B8A1F6D}"/>
              </a:ext>
            </a:extLst>
          </p:cNvPr>
          <p:cNvSpPr/>
          <p:nvPr/>
        </p:nvSpPr>
        <p:spPr>
          <a:xfrm>
            <a:off x="312388" y="5807676"/>
            <a:ext cx="3901389" cy="260971"/>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A6602018-E7B3-2EC1-1A51-322CE127BEA0}"/>
              </a:ext>
            </a:extLst>
          </p:cNvPr>
          <p:cNvGraphicFramePr>
            <a:graphicFrameLocks noGrp="1"/>
          </p:cNvGraphicFramePr>
          <p:nvPr>
            <p:extLst>
              <p:ext uri="{D42A27DB-BD31-4B8C-83A1-F6EECF244321}">
                <p14:modId xmlns:p14="http://schemas.microsoft.com/office/powerpoint/2010/main" val="969320685"/>
              </p:ext>
            </p:extLst>
          </p:nvPr>
        </p:nvGraphicFramePr>
        <p:xfrm>
          <a:off x="8163612" y="1441136"/>
          <a:ext cx="4028388" cy="4876528"/>
        </p:xfrm>
        <a:graphic>
          <a:graphicData uri="http://schemas.openxmlformats.org/drawingml/2006/table">
            <a:tbl>
              <a:tblPr firstRow="1" bandRow="1">
                <a:tableStyleId>{69012ECD-51FC-41F1-AA8D-1B2483CD663E}</a:tableStyleId>
              </a:tblPr>
              <a:tblGrid>
                <a:gridCol w="2014194">
                  <a:extLst>
                    <a:ext uri="{9D8B030D-6E8A-4147-A177-3AD203B41FA5}">
                      <a16:colId xmlns:a16="http://schemas.microsoft.com/office/drawing/2014/main" val="2532985208"/>
                    </a:ext>
                  </a:extLst>
                </a:gridCol>
                <a:gridCol w="2014194">
                  <a:extLst>
                    <a:ext uri="{9D8B030D-6E8A-4147-A177-3AD203B41FA5}">
                      <a16:colId xmlns:a16="http://schemas.microsoft.com/office/drawing/2014/main" val="4065293582"/>
                    </a:ext>
                  </a:extLst>
                </a:gridCol>
              </a:tblGrid>
              <a:tr h="340466">
                <a:tc gridSpan="2">
                  <a:txBody>
                    <a:bodyPr/>
                    <a:lstStyle/>
                    <a:p>
                      <a:pPr algn="ctr" latinLnBrk="1"/>
                      <a:r>
                        <a:rPr lang="en-US" altLang="ko-KR"/>
                        <a:t>Sources:</a:t>
                      </a:r>
                      <a:endParaRPr lang="ko-KR" altLang="en-US"/>
                    </a:p>
                  </a:txBody>
                  <a:tcPr>
                    <a:solidFill>
                      <a:schemeClr val="tx2">
                        <a:lumMod val="90000"/>
                        <a:lumOff val="10000"/>
                      </a:schemeClr>
                    </a:solidFill>
                  </a:tcPr>
                </a:tc>
                <a:tc hMerge="1">
                  <a:txBody>
                    <a:bodyPr/>
                    <a:lstStyle/>
                    <a:p>
                      <a:pPr latinLnBrk="1"/>
                      <a:endParaRPr lang="ko-KR" altLang="en-US"/>
                    </a:p>
                  </a:txBody>
                  <a:tcPr/>
                </a:tc>
                <a:extLst>
                  <a:ext uri="{0D108BD9-81ED-4DB2-BD59-A6C34878D82A}">
                    <a16:rowId xmlns:a16="http://schemas.microsoft.com/office/drawing/2014/main" val="3455883103"/>
                  </a:ext>
                </a:extLst>
              </a:tr>
              <a:tr h="1177446">
                <a:tc>
                  <a:txBody>
                    <a:bodyPr/>
                    <a:lstStyle/>
                    <a:p>
                      <a:pPr latinLnBrk="1"/>
                      <a:r>
                        <a:rPr lang="en-US" altLang="ko-KR" sz="1100"/>
                        <a:t>Cost of SSO/MFA</a:t>
                      </a:r>
                      <a:endParaRPr lang="ko-KR" altLang="en-US" sz="1100"/>
                    </a:p>
                  </a:txBody>
                  <a:tcPr/>
                </a:tc>
                <a:tc>
                  <a:txBody>
                    <a:bodyPr/>
                    <a:lstStyle/>
                    <a:p>
                      <a:pPr latinLnBrk="1"/>
                      <a:r>
                        <a:rPr lang="en-US" altLang="ko-KR" sz="1100">
                          <a:hlinkClick r:id="rId2"/>
                        </a:rPr>
                        <a:t>The SSO Wall of Shame | A list of vendors that treat single sign-on as a luxury feature, not a core security </a:t>
                      </a:r>
                      <a:r>
                        <a:rPr lang="en-US" altLang="ko-KR" sz="1100" err="1">
                          <a:hlinkClick r:id="rId2"/>
                        </a:rPr>
                        <a:t>requirement.</a:t>
                      </a:r>
                      <a:r>
                        <a:rPr lang="en-US" altLang="ko-KR" sz="1100" err="1"/>
                        <a:t>|</a:t>
                      </a:r>
                      <a:r>
                        <a:rPr lang="en-US" altLang="ko-KR" sz="1100" err="1">
                          <a:hlinkClick r:id="rId3"/>
                        </a:rPr>
                        <a:t>What</a:t>
                      </a:r>
                      <a:r>
                        <a:rPr lang="en-US" altLang="ko-KR" sz="1100">
                          <a:hlinkClick r:id="rId3"/>
                        </a:rPr>
                        <a:t> does MFA cost to implement and maintain</a:t>
                      </a:r>
                      <a:endParaRPr lang="ko-KR" altLang="en-US" sz="1100"/>
                    </a:p>
                  </a:txBody>
                  <a:tcPr/>
                </a:tc>
                <a:extLst>
                  <a:ext uri="{0D108BD9-81ED-4DB2-BD59-A6C34878D82A}">
                    <a16:rowId xmlns:a16="http://schemas.microsoft.com/office/drawing/2014/main" val="2357886600"/>
                  </a:ext>
                </a:extLst>
              </a:tr>
              <a:tr h="553258">
                <a:tc>
                  <a:txBody>
                    <a:bodyPr/>
                    <a:lstStyle/>
                    <a:p>
                      <a:pPr latinLnBrk="1"/>
                      <a:r>
                        <a:rPr lang="en-US" altLang="ko-KR" sz="1100"/>
                        <a:t>HQ Datacenter remodel</a:t>
                      </a:r>
                      <a:endParaRPr lang="ko-KR" altLang="en-US" sz="1100"/>
                    </a:p>
                  </a:txBody>
                  <a:tcPr/>
                </a:tc>
                <a:tc>
                  <a:txBody>
                    <a:bodyPr/>
                    <a:lstStyle/>
                    <a:p>
                      <a:pPr latinLnBrk="1"/>
                      <a:r>
                        <a:rPr lang="en-US" altLang="ko-KR" sz="1100">
                          <a:hlinkClick r:id="rId4"/>
                        </a:rPr>
                        <a:t>How Much Does it Cost to Build a Data Center? - </a:t>
                      </a:r>
                      <a:r>
                        <a:rPr lang="en-US" altLang="ko-KR" sz="1100" err="1">
                          <a:hlinkClick r:id="rId4"/>
                        </a:rPr>
                        <a:t>Dgtl</a:t>
                      </a:r>
                      <a:r>
                        <a:rPr lang="en-US" altLang="ko-KR" sz="1100">
                          <a:hlinkClick r:id="rId4"/>
                        </a:rPr>
                        <a:t> Infra</a:t>
                      </a:r>
                      <a:endParaRPr lang="ko-KR" altLang="en-US" sz="1100"/>
                    </a:p>
                  </a:txBody>
                  <a:tcPr/>
                </a:tc>
                <a:extLst>
                  <a:ext uri="{0D108BD9-81ED-4DB2-BD59-A6C34878D82A}">
                    <a16:rowId xmlns:a16="http://schemas.microsoft.com/office/drawing/2014/main" val="693424144"/>
                  </a:ext>
                </a:extLst>
              </a:tr>
              <a:tr h="650430">
                <a:tc>
                  <a:txBody>
                    <a:bodyPr/>
                    <a:lstStyle/>
                    <a:p>
                      <a:pPr latinLnBrk="1"/>
                      <a:r>
                        <a:rPr lang="en-US" altLang="ko-KR" sz="1100"/>
                        <a:t>Server Hardware</a:t>
                      </a:r>
                      <a:endParaRPr lang="ko-KR" altLang="en-US" sz="1100"/>
                    </a:p>
                  </a:txBody>
                  <a:tcPr/>
                </a:tc>
                <a:tc>
                  <a:txBody>
                    <a:bodyPr/>
                    <a:lstStyle/>
                    <a:p>
                      <a:pPr latinLnBrk="1"/>
                      <a:r>
                        <a:rPr lang="en-US" altLang="ko-KR" sz="1100">
                          <a:hlinkClick r:id="rId5"/>
                        </a:rPr>
                        <a:t>Intel Servers Processors | </a:t>
                      </a:r>
                      <a:r>
                        <a:rPr lang="en-US" altLang="ko-KR" sz="1100" err="1">
                          <a:hlinkClick r:id="rId5"/>
                        </a:rPr>
                        <a:t>ThinkSystem</a:t>
                      </a:r>
                      <a:r>
                        <a:rPr lang="en-US" altLang="ko-KR" sz="1100">
                          <a:hlinkClick r:id="rId5"/>
                        </a:rPr>
                        <a:t> Servers | Xeon CPUs for Server | Lenovo US</a:t>
                      </a:r>
                      <a:endParaRPr lang="ko-KR" altLang="en-US" sz="1100"/>
                    </a:p>
                  </a:txBody>
                  <a:tcPr/>
                </a:tc>
                <a:extLst>
                  <a:ext uri="{0D108BD9-81ED-4DB2-BD59-A6C34878D82A}">
                    <a16:rowId xmlns:a16="http://schemas.microsoft.com/office/drawing/2014/main" val="1080979869"/>
                  </a:ext>
                </a:extLst>
              </a:tr>
              <a:tr h="553258">
                <a:tc>
                  <a:txBody>
                    <a:bodyPr/>
                    <a:lstStyle/>
                    <a:p>
                      <a:pPr latinLnBrk="1"/>
                      <a:r>
                        <a:rPr lang="en-US" altLang="ko-KR" sz="1100"/>
                        <a:t>Helpdesk solution price</a:t>
                      </a:r>
                      <a:endParaRPr lang="ko-KR" altLang="en-US" sz="1100"/>
                    </a:p>
                  </a:txBody>
                  <a:tcPr/>
                </a:tc>
                <a:tc>
                  <a:txBody>
                    <a:bodyPr/>
                    <a:lstStyle/>
                    <a:p>
                      <a:pPr latinLnBrk="1"/>
                      <a:r>
                        <a:rPr lang="en-US" altLang="ko-KR" sz="1100">
                          <a:hlinkClick r:id="rId6"/>
                        </a:rPr>
                        <a:t>Outsourced Help Desk Pricing in 2024 [+Cost Calculator]</a:t>
                      </a:r>
                      <a:endParaRPr lang="ko-KR" altLang="en-US" sz="1100"/>
                    </a:p>
                  </a:txBody>
                  <a:tcPr/>
                </a:tc>
                <a:extLst>
                  <a:ext uri="{0D108BD9-81ED-4DB2-BD59-A6C34878D82A}">
                    <a16:rowId xmlns:a16="http://schemas.microsoft.com/office/drawing/2014/main" val="246998836"/>
                  </a:ext>
                </a:extLst>
              </a:tr>
              <a:tr h="397211">
                <a:tc>
                  <a:txBody>
                    <a:bodyPr/>
                    <a:lstStyle/>
                    <a:p>
                      <a:pPr latinLnBrk="1"/>
                      <a:r>
                        <a:rPr lang="en-US" altLang="ko-KR" sz="1100"/>
                        <a:t>Datacenter Power/HVAC cost</a:t>
                      </a:r>
                      <a:endParaRPr lang="ko-KR" altLang="en-US" sz="1100"/>
                    </a:p>
                  </a:txBody>
                  <a:tcPr/>
                </a:tc>
                <a:tc>
                  <a:txBody>
                    <a:bodyPr/>
                    <a:lstStyle/>
                    <a:p>
                      <a:pPr latinLnBrk="1"/>
                      <a:r>
                        <a:rPr lang="en-US" altLang="ko-KR" sz="1100">
                          <a:hlinkClick r:id="rId7"/>
                        </a:rPr>
                        <a:t>Best Data Center Build Out Cost: Top 5 Key Factors</a:t>
                      </a:r>
                      <a:endParaRPr lang="ko-KR" altLang="en-US" sz="1100"/>
                    </a:p>
                  </a:txBody>
                  <a:tcPr/>
                </a:tc>
                <a:extLst>
                  <a:ext uri="{0D108BD9-81ED-4DB2-BD59-A6C34878D82A}">
                    <a16:rowId xmlns:a16="http://schemas.microsoft.com/office/drawing/2014/main" val="1931000082"/>
                  </a:ext>
                </a:extLst>
              </a:tr>
              <a:tr h="397211">
                <a:tc>
                  <a:txBody>
                    <a:bodyPr/>
                    <a:lstStyle/>
                    <a:p>
                      <a:pPr latinLnBrk="1"/>
                      <a:r>
                        <a:rPr lang="en-US" altLang="ko-KR" sz="1100"/>
                        <a:t>Security Breach Cost Avoidance</a:t>
                      </a:r>
                      <a:endParaRPr lang="ko-KR" altLang="en-US" sz="1100"/>
                    </a:p>
                  </a:txBody>
                  <a:tcPr/>
                </a:tc>
                <a:tc>
                  <a:txBody>
                    <a:bodyPr/>
                    <a:lstStyle/>
                    <a:p>
                      <a:pPr latinLnBrk="1"/>
                      <a:r>
                        <a:rPr lang="en-US" altLang="ko-KR" sz="1100">
                          <a:hlinkClick r:id="rId8"/>
                        </a:rPr>
                        <a:t>Cost of a data breach 2024 | IBM</a:t>
                      </a:r>
                      <a:endParaRPr lang="ko-KR" altLang="en-US" sz="1100"/>
                    </a:p>
                  </a:txBody>
                  <a:tcPr/>
                </a:tc>
                <a:extLst>
                  <a:ext uri="{0D108BD9-81ED-4DB2-BD59-A6C34878D82A}">
                    <a16:rowId xmlns:a16="http://schemas.microsoft.com/office/drawing/2014/main" val="460751840"/>
                  </a:ext>
                </a:extLst>
              </a:tr>
              <a:tr h="553258">
                <a:tc>
                  <a:txBody>
                    <a:bodyPr/>
                    <a:lstStyle/>
                    <a:p>
                      <a:pPr latinLnBrk="1"/>
                      <a:r>
                        <a:rPr lang="en-US" altLang="ko-KR" sz="1100"/>
                        <a:t>Improved customer experience revenue</a:t>
                      </a:r>
                      <a:endParaRPr lang="ko-KR" altLang="en-US" sz="1100"/>
                    </a:p>
                  </a:txBody>
                  <a:tcPr/>
                </a:tc>
                <a:tc>
                  <a:txBody>
                    <a:bodyPr/>
                    <a:lstStyle/>
                    <a:p>
                      <a:pPr latinLnBrk="1"/>
                      <a:r>
                        <a:rPr lang="en-US" altLang="ko-KR" sz="1100">
                          <a:hlinkClick r:id="rId9"/>
                        </a:rPr>
                        <a:t>Prediction: The future of Customer Experience | McKinsey</a:t>
                      </a:r>
                      <a:endParaRPr lang="ko-KR" altLang="en-US" sz="1100"/>
                    </a:p>
                  </a:txBody>
                  <a:tcPr/>
                </a:tc>
                <a:extLst>
                  <a:ext uri="{0D108BD9-81ED-4DB2-BD59-A6C34878D82A}">
                    <a16:rowId xmlns:a16="http://schemas.microsoft.com/office/drawing/2014/main" val="2760330759"/>
                  </a:ext>
                </a:extLst>
              </a:tr>
            </a:tbl>
          </a:graphicData>
        </a:graphic>
      </p:graphicFrame>
      <p:pic>
        <p:nvPicPr>
          <p:cNvPr id="11" name="Picture 10">
            <a:extLst>
              <a:ext uri="{FF2B5EF4-FFF2-40B4-BE49-F238E27FC236}">
                <a16:creationId xmlns:a16="http://schemas.microsoft.com/office/drawing/2014/main" id="{9C91010F-3BE4-B4E9-9A8E-0EDB90367134}"/>
              </a:ext>
            </a:extLst>
          </p:cNvPr>
          <p:cNvPicPr>
            <a:picLocks noChangeAspect="1"/>
          </p:cNvPicPr>
          <p:nvPr/>
        </p:nvPicPr>
        <p:blipFill>
          <a:blip r:embed="rId10"/>
          <a:stretch>
            <a:fillRect/>
          </a:stretch>
        </p:blipFill>
        <p:spPr>
          <a:xfrm>
            <a:off x="4346953" y="1398618"/>
            <a:ext cx="3683484" cy="2345929"/>
          </a:xfrm>
          <a:prstGeom prst="rect">
            <a:avLst/>
          </a:prstGeom>
        </p:spPr>
      </p:pic>
      <p:pic>
        <p:nvPicPr>
          <p:cNvPr id="13" name="Picture 12">
            <a:extLst>
              <a:ext uri="{FF2B5EF4-FFF2-40B4-BE49-F238E27FC236}">
                <a16:creationId xmlns:a16="http://schemas.microsoft.com/office/drawing/2014/main" id="{600E447B-78E4-EADE-4A8B-137E7588F45E}"/>
              </a:ext>
            </a:extLst>
          </p:cNvPr>
          <p:cNvPicPr>
            <a:picLocks noChangeAspect="1"/>
          </p:cNvPicPr>
          <p:nvPr/>
        </p:nvPicPr>
        <p:blipFill>
          <a:blip r:embed="rId11"/>
          <a:stretch>
            <a:fillRect/>
          </a:stretch>
        </p:blipFill>
        <p:spPr>
          <a:xfrm>
            <a:off x="4237999" y="3744547"/>
            <a:ext cx="3901391" cy="2324232"/>
          </a:xfrm>
          <a:prstGeom prst="rect">
            <a:avLst/>
          </a:prstGeom>
        </p:spPr>
      </p:pic>
    </p:spTree>
    <p:extLst>
      <p:ext uri="{BB962C8B-B14F-4D97-AF65-F5344CB8AC3E}">
        <p14:creationId xmlns:p14="http://schemas.microsoft.com/office/powerpoint/2010/main" val="1118481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502FA-9A54-63FF-BE8F-F2BE8B2E23DC}"/>
              </a:ext>
            </a:extLst>
          </p:cNvPr>
          <p:cNvSpPr>
            <a:spLocks noGrp="1"/>
          </p:cNvSpPr>
          <p:nvPr>
            <p:ph type="title"/>
          </p:nvPr>
        </p:nvSpPr>
        <p:spPr/>
        <p:txBody>
          <a:bodyPr/>
          <a:lstStyle/>
          <a:p>
            <a:r>
              <a:rPr lang="en-US"/>
              <a:t>Financial Calculations</a:t>
            </a:r>
          </a:p>
        </p:txBody>
      </p:sp>
      <p:pic>
        <p:nvPicPr>
          <p:cNvPr id="4" name="Picture 3">
            <a:extLst>
              <a:ext uri="{FF2B5EF4-FFF2-40B4-BE49-F238E27FC236}">
                <a16:creationId xmlns:a16="http://schemas.microsoft.com/office/drawing/2014/main" id="{4AE06877-9AF0-082D-F3B9-38A57E87934A}"/>
              </a:ext>
            </a:extLst>
          </p:cNvPr>
          <p:cNvPicPr>
            <a:picLocks noChangeAspect="1"/>
          </p:cNvPicPr>
          <p:nvPr/>
        </p:nvPicPr>
        <p:blipFill>
          <a:blip r:embed="rId2"/>
          <a:stretch>
            <a:fillRect/>
          </a:stretch>
        </p:blipFill>
        <p:spPr>
          <a:xfrm>
            <a:off x="0" y="1546066"/>
            <a:ext cx="8529402" cy="4904407"/>
          </a:xfrm>
          <a:prstGeom prst="rect">
            <a:avLst/>
          </a:prstGeom>
        </p:spPr>
      </p:pic>
      <p:pic>
        <p:nvPicPr>
          <p:cNvPr id="10" name="Picture 9">
            <a:extLst>
              <a:ext uri="{FF2B5EF4-FFF2-40B4-BE49-F238E27FC236}">
                <a16:creationId xmlns:a16="http://schemas.microsoft.com/office/drawing/2014/main" id="{F528D5A4-B438-E13A-A45D-12A96D21177B}"/>
              </a:ext>
            </a:extLst>
          </p:cNvPr>
          <p:cNvPicPr>
            <a:picLocks noChangeAspect="1"/>
          </p:cNvPicPr>
          <p:nvPr/>
        </p:nvPicPr>
        <p:blipFill>
          <a:blip r:embed="rId3"/>
          <a:stretch>
            <a:fillRect/>
          </a:stretch>
        </p:blipFill>
        <p:spPr>
          <a:xfrm>
            <a:off x="9166485" y="4844031"/>
            <a:ext cx="2935573" cy="1488922"/>
          </a:xfrm>
          <a:prstGeom prst="rect">
            <a:avLst/>
          </a:prstGeom>
          <a:ln w="19050">
            <a:solidFill>
              <a:schemeClr val="tx1"/>
            </a:solidFill>
          </a:ln>
        </p:spPr>
      </p:pic>
    </p:spTree>
    <p:extLst>
      <p:ext uri="{BB962C8B-B14F-4D97-AF65-F5344CB8AC3E}">
        <p14:creationId xmlns:p14="http://schemas.microsoft.com/office/powerpoint/2010/main" val="2007118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A0A7-1E64-C5D5-23CE-B9F38CB70EC8}"/>
              </a:ext>
            </a:extLst>
          </p:cNvPr>
          <p:cNvSpPr>
            <a:spLocks noGrp="1"/>
          </p:cNvSpPr>
          <p:nvPr>
            <p:ph type="title"/>
          </p:nvPr>
        </p:nvSpPr>
        <p:spPr/>
        <p:txBody>
          <a:bodyPr/>
          <a:lstStyle/>
          <a:p>
            <a:r>
              <a:rPr lang="en-US"/>
              <a:t>Agenda</a:t>
            </a:r>
          </a:p>
        </p:txBody>
      </p:sp>
      <p:sp>
        <p:nvSpPr>
          <p:cNvPr id="4" name="Google Shape;610;p29">
            <a:extLst>
              <a:ext uri="{FF2B5EF4-FFF2-40B4-BE49-F238E27FC236}">
                <a16:creationId xmlns:a16="http://schemas.microsoft.com/office/drawing/2014/main" id="{AD141D1A-A57C-B433-996C-B7D2CF351748}"/>
              </a:ext>
            </a:extLst>
          </p:cNvPr>
          <p:cNvSpPr txBox="1">
            <a:spLocks/>
          </p:cNvSpPr>
          <p:nvPr/>
        </p:nvSpPr>
        <p:spPr>
          <a:xfrm>
            <a:off x="1092352" y="4261933"/>
            <a:ext cx="5530870" cy="515358"/>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2200" b="0" i="0" u="none" strike="noStrike" cap="none">
                <a:solidFill>
                  <a:schemeClr val="dk1"/>
                </a:solidFill>
                <a:latin typeface="Poppins"/>
                <a:ea typeface="Poppins"/>
                <a:cs typeface="Poppins"/>
                <a:sym typeface="Poppins"/>
              </a:defRPr>
            </a:lvl1pPr>
            <a:lvl2pPr marL="914400" marR="0" lvl="1"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0" indent="0"/>
            <a:r>
              <a:rPr lang="en" sz="3000" dirty="0">
                <a:solidFill>
                  <a:srgbClr val="000000"/>
                </a:solidFill>
                <a:latin typeface="+mn-lt"/>
                <a:ea typeface="Calibri" panose="020F0502020204030204" pitchFamily="34" charset="0"/>
                <a:cs typeface="Calibri" panose="020F0502020204030204" pitchFamily="34" charset="0"/>
              </a:rPr>
              <a:t>Risks and Mitigation</a:t>
            </a:r>
            <a:endParaRPr lang="en-US" sz="3000" dirty="0">
              <a:solidFill>
                <a:srgbClr val="000000"/>
              </a:solidFill>
              <a:latin typeface="+mn-lt"/>
              <a:ea typeface="Calibri" panose="020F0502020204030204" pitchFamily="34" charset="0"/>
              <a:cs typeface="Calibri" panose="020F0502020204030204" pitchFamily="34" charset="0"/>
            </a:endParaRPr>
          </a:p>
        </p:txBody>
      </p:sp>
      <p:sp>
        <p:nvSpPr>
          <p:cNvPr id="5" name="Google Shape;601;p29">
            <a:extLst>
              <a:ext uri="{FF2B5EF4-FFF2-40B4-BE49-F238E27FC236}">
                <a16:creationId xmlns:a16="http://schemas.microsoft.com/office/drawing/2014/main" id="{25012D94-D08E-FD72-7E3A-EF701BBA8F95}"/>
              </a:ext>
            </a:extLst>
          </p:cNvPr>
          <p:cNvSpPr txBox="1">
            <a:spLocks/>
          </p:cNvSpPr>
          <p:nvPr/>
        </p:nvSpPr>
        <p:spPr>
          <a:xfrm>
            <a:off x="1090615" y="1716602"/>
            <a:ext cx="4264068" cy="422962"/>
          </a:xfrm>
          <a:prstGeom prst="rect">
            <a:avLst/>
          </a:prstGeom>
        </p:spPr>
        <p:txBody>
          <a:bodyPr spcFirstLastPara="1" vert="horz" wrap="square" lIns="91425" tIns="91425" rIns="91425" bIns="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3000">
                <a:solidFill>
                  <a:srgbClr val="000000"/>
                </a:solidFill>
                <a:ea typeface="Calibri"/>
                <a:cs typeface="Calibri"/>
              </a:rPr>
              <a:t>Introduction</a:t>
            </a:r>
            <a:endParaRPr lang="en" sz="3000">
              <a:solidFill>
                <a:srgbClr val="000000"/>
              </a:solidFill>
              <a:ea typeface="Calibri" panose="020F0502020204030204" pitchFamily="34" charset="0"/>
              <a:cs typeface="Calibri" panose="020F0502020204030204" pitchFamily="34" charset="0"/>
            </a:endParaRPr>
          </a:p>
        </p:txBody>
      </p:sp>
      <p:sp>
        <p:nvSpPr>
          <p:cNvPr id="6" name="Google Shape;604;p29">
            <a:extLst>
              <a:ext uri="{FF2B5EF4-FFF2-40B4-BE49-F238E27FC236}">
                <a16:creationId xmlns:a16="http://schemas.microsoft.com/office/drawing/2014/main" id="{90FBDCE6-E9C2-8A99-AE17-32E3C337FBD2}"/>
              </a:ext>
            </a:extLst>
          </p:cNvPr>
          <p:cNvSpPr txBox="1">
            <a:spLocks/>
          </p:cNvSpPr>
          <p:nvPr/>
        </p:nvSpPr>
        <p:spPr>
          <a:xfrm>
            <a:off x="1088351" y="3064742"/>
            <a:ext cx="4264068" cy="422962"/>
          </a:xfrm>
          <a:prstGeom prst="rect">
            <a:avLst/>
          </a:prstGeom>
        </p:spPr>
        <p:txBody>
          <a:bodyPr spcFirstLastPara="1" wrap="square" lIns="91425" tIns="91425" rIns="91425" bIns="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 sz="3000" dirty="0">
                <a:solidFill>
                  <a:srgbClr val="000000"/>
                </a:solidFill>
                <a:ea typeface="Calibri" panose="020F0502020204030204" pitchFamily="34" charset="0"/>
                <a:cs typeface="Calibri" panose="020F0502020204030204" pitchFamily="34" charset="0"/>
              </a:rPr>
              <a:t>Implementation</a:t>
            </a:r>
            <a:endParaRPr lang="en-US" sz="3000" dirty="0">
              <a:solidFill>
                <a:srgbClr val="000000"/>
              </a:solidFill>
              <a:ea typeface="Calibri" panose="020F0502020204030204" pitchFamily="34" charset="0"/>
              <a:cs typeface="Calibri" panose="020F0502020204030204" pitchFamily="34" charset="0"/>
            </a:endParaRPr>
          </a:p>
        </p:txBody>
      </p:sp>
      <p:sp>
        <p:nvSpPr>
          <p:cNvPr id="7" name="Google Shape;607;p29">
            <a:extLst>
              <a:ext uri="{FF2B5EF4-FFF2-40B4-BE49-F238E27FC236}">
                <a16:creationId xmlns:a16="http://schemas.microsoft.com/office/drawing/2014/main" id="{BB462FD5-C6CD-5FDC-D510-16B9BC3D46FC}"/>
              </a:ext>
            </a:extLst>
          </p:cNvPr>
          <p:cNvSpPr txBox="1">
            <a:spLocks/>
          </p:cNvSpPr>
          <p:nvPr/>
        </p:nvSpPr>
        <p:spPr>
          <a:xfrm>
            <a:off x="1069181" y="2375507"/>
            <a:ext cx="4739530" cy="422962"/>
          </a:xfrm>
          <a:prstGeom prst="rect">
            <a:avLst/>
          </a:prstGeom>
        </p:spPr>
        <p:txBody>
          <a:bodyPr spcFirstLastPara="1" wrap="square" lIns="91425" tIns="91425" rIns="91425" bIns="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3000" dirty="0">
                <a:solidFill>
                  <a:srgbClr val="000000"/>
                </a:solidFill>
                <a:ea typeface="Calibri"/>
                <a:cs typeface="Calibri"/>
              </a:rPr>
              <a:t>Recommendation</a:t>
            </a:r>
            <a:endParaRPr lang="en-US" sz="3000" dirty="0">
              <a:solidFill>
                <a:srgbClr val="000000"/>
              </a:solidFill>
              <a:ea typeface="Calibri" panose="020F0502020204030204" pitchFamily="34" charset="0"/>
              <a:cs typeface="Calibri" panose="020F0502020204030204" pitchFamily="34" charset="0"/>
            </a:endParaRPr>
          </a:p>
        </p:txBody>
      </p:sp>
      <p:grpSp>
        <p:nvGrpSpPr>
          <p:cNvPr id="8" name="Google Shape;1292;p47">
            <a:extLst>
              <a:ext uri="{FF2B5EF4-FFF2-40B4-BE49-F238E27FC236}">
                <a16:creationId xmlns:a16="http://schemas.microsoft.com/office/drawing/2014/main" id="{BB5247C5-182B-3279-A65F-0F66F9733A4A}"/>
              </a:ext>
            </a:extLst>
          </p:cNvPr>
          <p:cNvGrpSpPr/>
          <p:nvPr/>
        </p:nvGrpSpPr>
        <p:grpSpPr>
          <a:xfrm>
            <a:off x="596931" y="2282512"/>
            <a:ext cx="445187" cy="485941"/>
            <a:chOff x="7191436" y="2035663"/>
            <a:chExt cx="340417" cy="351937"/>
          </a:xfrm>
          <a:solidFill>
            <a:srgbClr val="000000"/>
          </a:solidFill>
        </p:grpSpPr>
        <p:sp>
          <p:nvSpPr>
            <p:cNvPr id="9" name="Google Shape;1293;p47">
              <a:extLst>
                <a:ext uri="{FF2B5EF4-FFF2-40B4-BE49-F238E27FC236}">
                  <a16:creationId xmlns:a16="http://schemas.microsoft.com/office/drawing/2014/main" id="{121CC44C-A7E0-5211-10EB-8FDF1A84A1DF}"/>
                </a:ext>
              </a:extLst>
            </p:cNvPr>
            <p:cNvSpPr/>
            <p:nvPr/>
          </p:nvSpPr>
          <p:spPr>
            <a:xfrm>
              <a:off x="7351771" y="2035663"/>
              <a:ext cx="20577" cy="39497"/>
            </a:xfrm>
            <a:custGeom>
              <a:avLst/>
              <a:gdLst/>
              <a:ahLst/>
              <a:cxnLst/>
              <a:rect l="l" t="t" r="r" b="b"/>
              <a:pathLst>
                <a:path w="596" h="1144" extrusionOk="0">
                  <a:moveTo>
                    <a:pt x="310" y="1"/>
                  </a:moveTo>
                  <a:cubicBezTo>
                    <a:pt x="119" y="1"/>
                    <a:pt x="0" y="120"/>
                    <a:pt x="0" y="311"/>
                  </a:cubicBezTo>
                  <a:lnTo>
                    <a:pt x="0" y="834"/>
                  </a:lnTo>
                  <a:cubicBezTo>
                    <a:pt x="0" y="1025"/>
                    <a:pt x="119" y="1144"/>
                    <a:pt x="310" y="1144"/>
                  </a:cubicBezTo>
                  <a:cubicBezTo>
                    <a:pt x="477" y="1144"/>
                    <a:pt x="596" y="1025"/>
                    <a:pt x="596" y="834"/>
                  </a:cubicBezTo>
                  <a:lnTo>
                    <a:pt x="596" y="311"/>
                  </a:lnTo>
                  <a:cubicBezTo>
                    <a:pt x="596" y="120"/>
                    <a:pt x="477" y="1"/>
                    <a:pt x="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1294;p47">
              <a:extLst>
                <a:ext uri="{FF2B5EF4-FFF2-40B4-BE49-F238E27FC236}">
                  <a16:creationId xmlns:a16="http://schemas.microsoft.com/office/drawing/2014/main" id="{23C89F9C-CA70-8FF2-666E-EBC8CB278EF1}"/>
                </a:ext>
              </a:extLst>
            </p:cNvPr>
            <p:cNvSpPr/>
            <p:nvPr/>
          </p:nvSpPr>
          <p:spPr>
            <a:xfrm>
              <a:off x="7493185" y="2195997"/>
              <a:ext cx="38668" cy="20611"/>
            </a:xfrm>
            <a:custGeom>
              <a:avLst/>
              <a:gdLst/>
              <a:ahLst/>
              <a:cxnLst/>
              <a:rect l="l" t="t" r="r" b="b"/>
              <a:pathLst>
                <a:path w="1120" h="597" extrusionOk="0">
                  <a:moveTo>
                    <a:pt x="286" y="1"/>
                  </a:moveTo>
                  <a:cubicBezTo>
                    <a:pt x="120" y="1"/>
                    <a:pt x="0" y="120"/>
                    <a:pt x="0" y="310"/>
                  </a:cubicBezTo>
                  <a:cubicBezTo>
                    <a:pt x="0" y="477"/>
                    <a:pt x="120" y="596"/>
                    <a:pt x="286" y="596"/>
                  </a:cubicBezTo>
                  <a:lnTo>
                    <a:pt x="834" y="596"/>
                  </a:lnTo>
                  <a:cubicBezTo>
                    <a:pt x="1001" y="596"/>
                    <a:pt x="1120" y="477"/>
                    <a:pt x="1120" y="310"/>
                  </a:cubicBezTo>
                  <a:cubicBezTo>
                    <a:pt x="1120" y="120"/>
                    <a:pt x="1001"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1" name="Google Shape;1295;p47">
              <a:extLst>
                <a:ext uri="{FF2B5EF4-FFF2-40B4-BE49-F238E27FC236}">
                  <a16:creationId xmlns:a16="http://schemas.microsoft.com/office/drawing/2014/main" id="{1A5002D3-1F97-5293-7814-792A0C770F72}"/>
                </a:ext>
              </a:extLst>
            </p:cNvPr>
            <p:cNvSpPr/>
            <p:nvPr/>
          </p:nvSpPr>
          <p:spPr>
            <a:xfrm>
              <a:off x="7191436" y="2195997"/>
              <a:ext cx="39497" cy="20611"/>
            </a:xfrm>
            <a:custGeom>
              <a:avLst/>
              <a:gdLst/>
              <a:ahLst/>
              <a:cxnLst/>
              <a:rect l="l" t="t" r="r" b="b"/>
              <a:pathLst>
                <a:path w="1144" h="597" extrusionOk="0">
                  <a:moveTo>
                    <a:pt x="310" y="1"/>
                  </a:moveTo>
                  <a:cubicBezTo>
                    <a:pt x="120" y="1"/>
                    <a:pt x="1" y="120"/>
                    <a:pt x="1" y="310"/>
                  </a:cubicBezTo>
                  <a:cubicBezTo>
                    <a:pt x="1" y="477"/>
                    <a:pt x="120" y="596"/>
                    <a:pt x="310" y="596"/>
                  </a:cubicBezTo>
                  <a:lnTo>
                    <a:pt x="834" y="596"/>
                  </a:lnTo>
                  <a:cubicBezTo>
                    <a:pt x="1025" y="596"/>
                    <a:pt x="1144" y="453"/>
                    <a:pt x="1144" y="310"/>
                  </a:cubicBezTo>
                  <a:cubicBezTo>
                    <a:pt x="1144" y="120"/>
                    <a:pt x="1025"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2" name="Google Shape;1296;p47">
              <a:extLst>
                <a:ext uri="{FF2B5EF4-FFF2-40B4-BE49-F238E27FC236}">
                  <a16:creationId xmlns:a16="http://schemas.microsoft.com/office/drawing/2014/main" id="{102FDAF7-C762-29AD-C38E-06070BCAB63F}"/>
                </a:ext>
              </a:extLst>
            </p:cNvPr>
            <p:cNvSpPr/>
            <p:nvPr/>
          </p:nvSpPr>
          <p:spPr>
            <a:xfrm>
              <a:off x="7211191" y="2115589"/>
              <a:ext cx="40325" cy="30313"/>
            </a:xfrm>
            <a:custGeom>
              <a:avLst/>
              <a:gdLst/>
              <a:ahLst/>
              <a:cxnLst/>
              <a:rect l="l" t="t" r="r" b="b"/>
              <a:pathLst>
                <a:path w="1168" h="878" extrusionOk="0">
                  <a:moveTo>
                    <a:pt x="362" y="0"/>
                  </a:moveTo>
                  <a:cubicBezTo>
                    <a:pt x="260" y="0"/>
                    <a:pt x="161" y="65"/>
                    <a:pt x="95" y="163"/>
                  </a:cubicBezTo>
                  <a:cubicBezTo>
                    <a:pt x="0" y="305"/>
                    <a:pt x="72" y="496"/>
                    <a:pt x="214" y="591"/>
                  </a:cubicBezTo>
                  <a:lnTo>
                    <a:pt x="691" y="853"/>
                  </a:lnTo>
                  <a:cubicBezTo>
                    <a:pt x="738" y="877"/>
                    <a:pt x="786" y="877"/>
                    <a:pt x="834" y="877"/>
                  </a:cubicBezTo>
                  <a:cubicBezTo>
                    <a:pt x="929" y="877"/>
                    <a:pt x="1048" y="829"/>
                    <a:pt x="1096" y="734"/>
                  </a:cubicBezTo>
                  <a:cubicBezTo>
                    <a:pt x="1167" y="591"/>
                    <a:pt x="1143" y="401"/>
                    <a:pt x="977" y="305"/>
                  </a:cubicBezTo>
                  <a:lnTo>
                    <a:pt x="500" y="44"/>
                  </a:lnTo>
                  <a:cubicBezTo>
                    <a:pt x="455" y="14"/>
                    <a:pt x="408" y="0"/>
                    <a:pt x="3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1297;p47">
              <a:extLst>
                <a:ext uri="{FF2B5EF4-FFF2-40B4-BE49-F238E27FC236}">
                  <a16:creationId xmlns:a16="http://schemas.microsoft.com/office/drawing/2014/main" id="{637BF0B1-4A7B-FB20-C404-B86CEDD4AFE5}"/>
                </a:ext>
              </a:extLst>
            </p:cNvPr>
            <p:cNvSpPr/>
            <p:nvPr/>
          </p:nvSpPr>
          <p:spPr>
            <a:xfrm>
              <a:off x="7271196" y="2057379"/>
              <a:ext cx="31280" cy="37529"/>
            </a:xfrm>
            <a:custGeom>
              <a:avLst/>
              <a:gdLst/>
              <a:ahLst/>
              <a:cxnLst/>
              <a:rect l="l" t="t" r="r" b="b"/>
              <a:pathLst>
                <a:path w="906" h="1087" extrusionOk="0">
                  <a:moveTo>
                    <a:pt x="326" y="1"/>
                  </a:moveTo>
                  <a:cubicBezTo>
                    <a:pt x="272" y="1"/>
                    <a:pt x="217" y="14"/>
                    <a:pt x="167" y="39"/>
                  </a:cubicBezTo>
                  <a:cubicBezTo>
                    <a:pt x="24" y="134"/>
                    <a:pt x="1" y="301"/>
                    <a:pt x="48" y="444"/>
                  </a:cubicBezTo>
                  <a:lnTo>
                    <a:pt x="310" y="920"/>
                  </a:lnTo>
                  <a:cubicBezTo>
                    <a:pt x="382" y="1015"/>
                    <a:pt x="477" y="1087"/>
                    <a:pt x="596" y="1087"/>
                  </a:cubicBezTo>
                  <a:cubicBezTo>
                    <a:pt x="644" y="1087"/>
                    <a:pt x="667" y="1087"/>
                    <a:pt x="739" y="1039"/>
                  </a:cubicBezTo>
                  <a:cubicBezTo>
                    <a:pt x="882" y="944"/>
                    <a:pt x="906" y="777"/>
                    <a:pt x="858" y="634"/>
                  </a:cubicBezTo>
                  <a:lnTo>
                    <a:pt x="596" y="158"/>
                  </a:lnTo>
                  <a:cubicBezTo>
                    <a:pt x="534" y="49"/>
                    <a:pt x="430" y="1"/>
                    <a:pt x="3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4" name="Google Shape;1298;p47">
              <a:extLst>
                <a:ext uri="{FF2B5EF4-FFF2-40B4-BE49-F238E27FC236}">
                  <a16:creationId xmlns:a16="http://schemas.microsoft.com/office/drawing/2014/main" id="{6C57253E-E1AD-E2E8-8F5F-C4CC4676C229}"/>
                </a:ext>
              </a:extLst>
            </p:cNvPr>
            <p:cNvSpPr/>
            <p:nvPr/>
          </p:nvSpPr>
          <p:spPr>
            <a:xfrm>
              <a:off x="7420827" y="2056205"/>
              <a:ext cx="33765" cy="37045"/>
            </a:xfrm>
            <a:custGeom>
              <a:avLst/>
              <a:gdLst/>
              <a:ahLst/>
              <a:cxnLst/>
              <a:rect l="l" t="t" r="r" b="b"/>
              <a:pathLst>
                <a:path w="978" h="1073" extrusionOk="0">
                  <a:moveTo>
                    <a:pt x="618" y="0"/>
                  </a:moveTo>
                  <a:cubicBezTo>
                    <a:pt x="514" y="0"/>
                    <a:pt x="421" y="58"/>
                    <a:pt x="358" y="168"/>
                  </a:cubicBezTo>
                  <a:lnTo>
                    <a:pt x="96" y="644"/>
                  </a:lnTo>
                  <a:cubicBezTo>
                    <a:pt x="1" y="787"/>
                    <a:pt x="72" y="1001"/>
                    <a:pt x="215" y="1049"/>
                  </a:cubicBezTo>
                  <a:cubicBezTo>
                    <a:pt x="263" y="1073"/>
                    <a:pt x="287" y="1073"/>
                    <a:pt x="358" y="1073"/>
                  </a:cubicBezTo>
                  <a:cubicBezTo>
                    <a:pt x="453" y="1073"/>
                    <a:pt x="572" y="1025"/>
                    <a:pt x="620" y="930"/>
                  </a:cubicBezTo>
                  <a:lnTo>
                    <a:pt x="882" y="454"/>
                  </a:lnTo>
                  <a:cubicBezTo>
                    <a:pt x="977" y="311"/>
                    <a:pt x="930" y="120"/>
                    <a:pt x="787" y="49"/>
                  </a:cubicBezTo>
                  <a:cubicBezTo>
                    <a:pt x="729" y="16"/>
                    <a:pt x="672" y="0"/>
                    <a:pt x="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5" name="Google Shape;1299;p47">
              <a:extLst>
                <a:ext uri="{FF2B5EF4-FFF2-40B4-BE49-F238E27FC236}">
                  <a16:creationId xmlns:a16="http://schemas.microsoft.com/office/drawing/2014/main" id="{EF24C51E-F23C-9E72-1804-B144ACD42D40}"/>
                </a:ext>
              </a:extLst>
            </p:cNvPr>
            <p:cNvSpPr/>
            <p:nvPr/>
          </p:nvSpPr>
          <p:spPr>
            <a:xfrm>
              <a:off x="7473442" y="2116314"/>
              <a:ext cx="38703" cy="29588"/>
            </a:xfrm>
            <a:custGeom>
              <a:avLst/>
              <a:gdLst/>
              <a:ahLst/>
              <a:cxnLst/>
              <a:rect l="l" t="t" r="r" b="b"/>
              <a:pathLst>
                <a:path w="1121" h="857" extrusionOk="0">
                  <a:moveTo>
                    <a:pt x="793" y="0"/>
                  </a:moveTo>
                  <a:cubicBezTo>
                    <a:pt x="745" y="0"/>
                    <a:pt x="694" y="8"/>
                    <a:pt x="644" y="23"/>
                  </a:cubicBezTo>
                  <a:lnTo>
                    <a:pt x="168" y="284"/>
                  </a:lnTo>
                  <a:cubicBezTo>
                    <a:pt x="25" y="380"/>
                    <a:pt x="1" y="570"/>
                    <a:pt x="49" y="713"/>
                  </a:cubicBezTo>
                  <a:cubicBezTo>
                    <a:pt x="120" y="808"/>
                    <a:pt x="215" y="856"/>
                    <a:pt x="334" y="856"/>
                  </a:cubicBezTo>
                  <a:cubicBezTo>
                    <a:pt x="382" y="856"/>
                    <a:pt x="406" y="856"/>
                    <a:pt x="477" y="832"/>
                  </a:cubicBezTo>
                  <a:lnTo>
                    <a:pt x="954" y="570"/>
                  </a:lnTo>
                  <a:cubicBezTo>
                    <a:pt x="1096" y="475"/>
                    <a:pt x="1120" y="284"/>
                    <a:pt x="1073" y="142"/>
                  </a:cubicBezTo>
                  <a:cubicBezTo>
                    <a:pt x="1006" y="42"/>
                    <a:pt x="905" y="0"/>
                    <a:pt x="7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6" name="Google Shape;1300;p47">
              <a:extLst>
                <a:ext uri="{FF2B5EF4-FFF2-40B4-BE49-F238E27FC236}">
                  <a16:creationId xmlns:a16="http://schemas.microsoft.com/office/drawing/2014/main" id="{F1B39EF7-9014-5C85-D295-CA226D1BF219}"/>
                </a:ext>
              </a:extLst>
            </p:cNvPr>
            <p:cNvSpPr/>
            <p:nvPr/>
          </p:nvSpPr>
          <p:spPr>
            <a:xfrm>
              <a:off x="7471000" y="2266877"/>
              <a:ext cx="41154" cy="30278"/>
            </a:xfrm>
            <a:custGeom>
              <a:avLst/>
              <a:gdLst/>
              <a:ahLst/>
              <a:cxnLst/>
              <a:rect l="l" t="t" r="r" b="b"/>
              <a:pathLst>
                <a:path w="1192" h="877" extrusionOk="0">
                  <a:moveTo>
                    <a:pt x="370" y="0"/>
                  </a:moveTo>
                  <a:cubicBezTo>
                    <a:pt x="260" y="0"/>
                    <a:pt x="161" y="64"/>
                    <a:pt x="96" y="162"/>
                  </a:cubicBezTo>
                  <a:cubicBezTo>
                    <a:pt x="0" y="305"/>
                    <a:pt x="72" y="496"/>
                    <a:pt x="215" y="567"/>
                  </a:cubicBezTo>
                  <a:lnTo>
                    <a:pt x="691" y="829"/>
                  </a:lnTo>
                  <a:cubicBezTo>
                    <a:pt x="763" y="877"/>
                    <a:pt x="786" y="877"/>
                    <a:pt x="834" y="877"/>
                  </a:cubicBezTo>
                  <a:cubicBezTo>
                    <a:pt x="929" y="877"/>
                    <a:pt x="1048" y="805"/>
                    <a:pt x="1120" y="710"/>
                  </a:cubicBezTo>
                  <a:cubicBezTo>
                    <a:pt x="1191" y="567"/>
                    <a:pt x="1144" y="377"/>
                    <a:pt x="1001" y="305"/>
                  </a:cubicBezTo>
                  <a:lnTo>
                    <a:pt x="524" y="43"/>
                  </a:lnTo>
                  <a:cubicBezTo>
                    <a:pt x="472" y="13"/>
                    <a:pt x="420" y="0"/>
                    <a:pt x="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7" name="Google Shape;1301;p47">
              <a:extLst>
                <a:ext uri="{FF2B5EF4-FFF2-40B4-BE49-F238E27FC236}">
                  <a16:creationId xmlns:a16="http://schemas.microsoft.com/office/drawing/2014/main" id="{C8519FB3-A65D-6BFC-5D2B-D34C46DAAE29}"/>
                </a:ext>
              </a:extLst>
            </p:cNvPr>
            <p:cNvSpPr/>
            <p:nvPr/>
          </p:nvSpPr>
          <p:spPr>
            <a:xfrm>
              <a:off x="7212002" y="2266877"/>
              <a:ext cx="39531" cy="30278"/>
            </a:xfrm>
            <a:custGeom>
              <a:avLst/>
              <a:gdLst/>
              <a:ahLst/>
              <a:cxnLst/>
              <a:rect l="l" t="t" r="r" b="b"/>
              <a:pathLst>
                <a:path w="1145" h="877" extrusionOk="0">
                  <a:moveTo>
                    <a:pt x="811" y="0"/>
                  </a:moveTo>
                  <a:cubicBezTo>
                    <a:pt x="762" y="0"/>
                    <a:pt x="713" y="13"/>
                    <a:pt x="668" y="43"/>
                  </a:cubicBezTo>
                  <a:lnTo>
                    <a:pt x="191" y="305"/>
                  </a:lnTo>
                  <a:cubicBezTo>
                    <a:pt x="49" y="401"/>
                    <a:pt x="1" y="567"/>
                    <a:pt x="72" y="710"/>
                  </a:cubicBezTo>
                  <a:cubicBezTo>
                    <a:pt x="120" y="805"/>
                    <a:pt x="215" y="877"/>
                    <a:pt x="334" y="877"/>
                  </a:cubicBezTo>
                  <a:cubicBezTo>
                    <a:pt x="406" y="877"/>
                    <a:pt x="430" y="877"/>
                    <a:pt x="477" y="829"/>
                  </a:cubicBezTo>
                  <a:lnTo>
                    <a:pt x="954" y="567"/>
                  </a:lnTo>
                  <a:cubicBezTo>
                    <a:pt x="1120" y="472"/>
                    <a:pt x="1144" y="305"/>
                    <a:pt x="1073" y="162"/>
                  </a:cubicBezTo>
                  <a:cubicBezTo>
                    <a:pt x="1024" y="64"/>
                    <a:pt x="918" y="0"/>
                    <a:pt x="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8" name="Google Shape;1302;p47">
              <a:extLst>
                <a:ext uri="{FF2B5EF4-FFF2-40B4-BE49-F238E27FC236}">
                  <a16:creationId xmlns:a16="http://schemas.microsoft.com/office/drawing/2014/main" id="{9B695CEF-28DF-FCE4-50F2-B4E66D2D9DF5}"/>
                </a:ext>
              </a:extLst>
            </p:cNvPr>
            <p:cNvSpPr/>
            <p:nvPr/>
          </p:nvSpPr>
          <p:spPr>
            <a:xfrm>
              <a:off x="7251507" y="2095698"/>
              <a:ext cx="221201" cy="207220"/>
            </a:xfrm>
            <a:custGeom>
              <a:avLst/>
              <a:gdLst/>
              <a:ahLst/>
              <a:cxnLst/>
              <a:rect l="l" t="t" r="r" b="b"/>
              <a:pathLst>
                <a:path w="6407" h="6002" extrusionOk="0">
                  <a:moveTo>
                    <a:pt x="3215" y="0"/>
                  </a:moveTo>
                  <a:cubicBezTo>
                    <a:pt x="1453" y="0"/>
                    <a:pt x="0" y="1429"/>
                    <a:pt x="0" y="3215"/>
                  </a:cubicBezTo>
                  <a:cubicBezTo>
                    <a:pt x="0" y="4382"/>
                    <a:pt x="619" y="5406"/>
                    <a:pt x="1596" y="6002"/>
                  </a:cubicBezTo>
                  <a:lnTo>
                    <a:pt x="2882" y="6002"/>
                  </a:lnTo>
                  <a:lnTo>
                    <a:pt x="2882" y="4049"/>
                  </a:lnTo>
                  <a:lnTo>
                    <a:pt x="2286" y="3453"/>
                  </a:lnTo>
                  <a:cubicBezTo>
                    <a:pt x="2167" y="3334"/>
                    <a:pt x="2167" y="3144"/>
                    <a:pt x="2286" y="3025"/>
                  </a:cubicBezTo>
                  <a:cubicBezTo>
                    <a:pt x="2346" y="2965"/>
                    <a:pt x="2423" y="2935"/>
                    <a:pt x="2501" y="2935"/>
                  </a:cubicBezTo>
                  <a:cubicBezTo>
                    <a:pt x="2578" y="2935"/>
                    <a:pt x="2655" y="2965"/>
                    <a:pt x="2715" y="3025"/>
                  </a:cubicBezTo>
                  <a:lnTo>
                    <a:pt x="3191" y="3501"/>
                  </a:lnTo>
                  <a:lnTo>
                    <a:pt x="3667" y="3025"/>
                  </a:lnTo>
                  <a:cubicBezTo>
                    <a:pt x="3727" y="2965"/>
                    <a:pt x="3798" y="2935"/>
                    <a:pt x="3870" y="2935"/>
                  </a:cubicBezTo>
                  <a:cubicBezTo>
                    <a:pt x="3941" y="2935"/>
                    <a:pt x="4013" y="2965"/>
                    <a:pt x="4072" y="3025"/>
                  </a:cubicBezTo>
                  <a:cubicBezTo>
                    <a:pt x="4191" y="3144"/>
                    <a:pt x="4191" y="3334"/>
                    <a:pt x="4072" y="3453"/>
                  </a:cubicBezTo>
                  <a:lnTo>
                    <a:pt x="3477" y="4049"/>
                  </a:lnTo>
                  <a:lnTo>
                    <a:pt x="3477" y="6002"/>
                  </a:lnTo>
                  <a:lnTo>
                    <a:pt x="4763" y="6002"/>
                  </a:lnTo>
                  <a:cubicBezTo>
                    <a:pt x="5763" y="5454"/>
                    <a:pt x="6358" y="4382"/>
                    <a:pt x="6358" y="3215"/>
                  </a:cubicBezTo>
                  <a:cubicBezTo>
                    <a:pt x="6406" y="1429"/>
                    <a:pt x="4977" y="0"/>
                    <a:pt x="3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1303;p47">
              <a:extLst>
                <a:ext uri="{FF2B5EF4-FFF2-40B4-BE49-F238E27FC236}">
                  <a16:creationId xmlns:a16="http://schemas.microsoft.com/office/drawing/2014/main" id="{B2B33CFA-C7E7-1046-B941-159652F3F002}"/>
                </a:ext>
              </a:extLst>
            </p:cNvPr>
            <p:cNvSpPr/>
            <p:nvPr/>
          </p:nvSpPr>
          <p:spPr>
            <a:xfrm>
              <a:off x="7314804" y="2322624"/>
              <a:ext cx="94599" cy="64976"/>
            </a:xfrm>
            <a:custGeom>
              <a:avLst/>
              <a:gdLst/>
              <a:ahLst/>
              <a:cxnLst/>
              <a:rect l="l" t="t" r="r" b="b"/>
              <a:pathLst>
                <a:path w="2740" h="1882" extrusionOk="0">
                  <a:moveTo>
                    <a:pt x="1" y="0"/>
                  </a:moveTo>
                  <a:lnTo>
                    <a:pt x="1" y="500"/>
                  </a:lnTo>
                  <a:cubicBezTo>
                    <a:pt x="1" y="1262"/>
                    <a:pt x="644" y="1881"/>
                    <a:pt x="1382" y="1881"/>
                  </a:cubicBezTo>
                  <a:cubicBezTo>
                    <a:pt x="2120" y="1881"/>
                    <a:pt x="2739" y="1262"/>
                    <a:pt x="2739" y="500"/>
                  </a:cubicBezTo>
                  <a:lnTo>
                    <a:pt x="27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20" name="Google Shape;1447;p47">
            <a:extLst>
              <a:ext uri="{FF2B5EF4-FFF2-40B4-BE49-F238E27FC236}">
                <a16:creationId xmlns:a16="http://schemas.microsoft.com/office/drawing/2014/main" id="{8324BA1F-A644-98AF-E250-CB56CA68701E}"/>
              </a:ext>
            </a:extLst>
          </p:cNvPr>
          <p:cNvGrpSpPr/>
          <p:nvPr/>
        </p:nvGrpSpPr>
        <p:grpSpPr>
          <a:xfrm>
            <a:off x="685364" y="3080658"/>
            <a:ext cx="312042" cy="338083"/>
            <a:chOff x="3189014" y="1439570"/>
            <a:chExt cx="351118" cy="352738"/>
          </a:xfrm>
          <a:solidFill>
            <a:srgbClr val="000000"/>
          </a:solidFill>
        </p:grpSpPr>
        <p:sp>
          <p:nvSpPr>
            <p:cNvPr id="21" name="Google Shape;1448;p47">
              <a:extLst>
                <a:ext uri="{FF2B5EF4-FFF2-40B4-BE49-F238E27FC236}">
                  <a16:creationId xmlns:a16="http://schemas.microsoft.com/office/drawing/2014/main" id="{F1B19565-F4C4-A605-2E76-0E8D4DF230F8}"/>
                </a:ext>
              </a:extLst>
            </p:cNvPr>
            <p:cNvSpPr/>
            <p:nvPr/>
          </p:nvSpPr>
          <p:spPr>
            <a:xfrm>
              <a:off x="3448018" y="1439570"/>
              <a:ext cx="68256" cy="32108"/>
            </a:xfrm>
            <a:custGeom>
              <a:avLst/>
              <a:gdLst/>
              <a:ahLst/>
              <a:cxnLst/>
              <a:rect l="l" t="t" r="r" b="b"/>
              <a:pathLst>
                <a:path w="1977" h="930" extrusionOk="0">
                  <a:moveTo>
                    <a:pt x="286" y="1"/>
                  </a:moveTo>
                  <a:cubicBezTo>
                    <a:pt x="119" y="1"/>
                    <a:pt x="0" y="120"/>
                    <a:pt x="0" y="310"/>
                  </a:cubicBezTo>
                  <a:lnTo>
                    <a:pt x="0" y="929"/>
                  </a:lnTo>
                  <a:lnTo>
                    <a:pt x="1977" y="929"/>
                  </a:lnTo>
                  <a:lnTo>
                    <a:pt x="1977" y="310"/>
                  </a:lnTo>
                  <a:lnTo>
                    <a:pt x="1953" y="310"/>
                  </a:lnTo>
                  <a:cubicBezTo>
                    <a:pt x="1953" y="120"/>
                    <a:pt x="1834" y="1"/>
                    <a:pt x="16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22" name="Google Shape;1449;p47">
              <a:extLst>
                <a:ext uri="{FF2B5EF4-FFF2-40B4-BE49-F238E27FC236}">
                  <a16:creationId xmlns:a16="http://schemas.microsoft.com/office/drawing/2014/main" id="{8A447BA3-6CF7-3C35-A366-302292F63FDE}"/>
                </a:ext>
              </a:extLst>
            </p:cNvPr>
            <p:cNvSpPr/>
            <p:nvPr/>
          </p:nvSpPr>
          <p:spPr>
            <a:xfrm>
              <a:off x="3329598" y="1439570"/>
              <a:ext cx="69119" cy="32108"/>
            </a:xfrm>
            <a:custGeom>
              <a:avLst/>
              <a:gdLst/>
              <a:ahLst/>
              <a:cxnLst/>
              <a:rect l="l" t="t" r="r" b="b"/>
              <a:pathLst>
                <a:path w="2002" h="930" extrusionOk="0">
                  <a:moveTo>
                    <a:pt x="287" y="1"/>
                  </a:moveTo>
                  <a:cubicBezTo>
                    <a:pt x="120" y="1"/>
                    <a:pt x="1" y="120"/>
                    <a:pt x="1" y="310"/>
                  </a:cubicBezTo>
                  <a:lnTo>
                    <a:pt x="1" y="929"/>
                  </a:lnTo>
                  <a:lnTo>
                    <a:pt x="2001" y="929"/>
                  </a:lnTo>
                  <a:lnTo>
                    <a:pt x="2001" y="310"/>
                  </a:lnTo>
                  <a:cubicBezTo>
                    <a:pt x="2001" y="120"/>
                    <a:pt x="1882" y="1"/>
                    <a:pt x="1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23" name="Google Shape;1450;p47">
              <a:extLst>
                <a:ext uri="{FF2B5EF4-FFF2-40B4-BE49-F238E27FC236}">
                  <a16:creationId xmlns:a16="http://schemas.microsoft.com/office/drawing/2014/main" id="{A63D92F8-D480-57FF-5E94-F4994FC1E1CC}"/>
                </a:ext>
              </a:extLst>
            </p:cNvPr>
            <p:cNvSpPr/>
            <p:nvPr/>
          </p:nvSpPr>
          <p:spPr>
            <a:xfrm>
              <a:off x="3212040" y="1439570"/>
              <a:ext cx="69085" cy="32108"/>
            </a:xfrm>
            <a:custGeom>
              <a:avLst/>
              <a:gdLst/>
              <a:ahLst/>
              <a:cxnLst/>
              <a:rect l="l" t="t" r="r" b="b"/>
              <a:pathLst>
                <a:path w="2001" h="930" extrusionOk="0">
                  <a:moveTo>
                    <a:pt x="310" y="1"/>
                  </a:moveTo>
                  <a:cubicBezTo>
                    <a:pt x="120" y="1"/>
                    <a:pt x="0" y="120"/>
                    <a:pt x="0" y="310"/>
                  </a:cubicBezTo>
                  <a:lnTo>
                    <a:pt x="0" y="929"/>
                  </a:lnTo>
                  <a:lnTo>
                    <a:pt x="2001" y="929"/>
                  </a:lnTo>
                  <a:lnTo>
                    <a:pt x="2001" y="310"/>
                  </a:lnTo>
                  <a:cubicBezTo>
                    <a:pt x="2001" y="120"/>
                    <a:pt x="1882"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24" name="Google Shape;1451;p47">
              <a:extLst>
                <a:ext uri="{FF2B5EF4-FFF2-40B4-BE49-F238E27FC236}">
                  <a16:creationId xmlns:a16="http://schemas.microsoft.com/office/drawing/2014/main" id="{E32E812D-FE01-7024-142B-0996D1D2B099}"/>
                </a:ext>
              </a:extLst>
            </p:cNvPr>
            <p:cNvSpPr/>
            <p:nvPr/>
          </p:nvSpPr>
          <p:spPr>
            <a:xfrm>
              <a:off x="3312335" y="1595795"/>
              <a:ext cx="41154" cy="41119"/>
            </a:xfrm>
            <a:custGeom>
              <a:avLst/>
              <a:gdLst/>
              <a:ahLst/>
              <a:cxnLst/>
              <a:rect l="l" t="t" r="r" b="b"/>
              <a:pathLst>
                <a:path w="1192" h="1191" extrusionOk="0">
                  <a:moveTo>
                    <a:pt x="1" y="0"/>
                  </a:moveTo>
                  <a:lnTo>
                    <a:pt x="1" y="1191"/>
                  </a:lnTo>
                  <a:lnTo>
                    <a:pt x="1192" y="1191"/>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25" name="Google Shape;1452;p47">
              <a:extLst>
                <a:ext uri="{FF2B5EF4-FFF2-40B4-BE49-F238E27FC236}">
                  <a16:creationId xmlns:a16="http://schemas.microsoft.com/office/drawing/2014/main" id="{ABCA2EC7-3188-B011-81CD-ECCC4ECF0836}"/>
                </a:ext>
              </a:extLst>
            </p:cNvPr>
            <p:cNvSpPr/>
            <p:nvPr/>
          </p:nvSpPr>
          <p:spPr>
            <a:xfrm>
              <a:off x="3312335" y="1657456"/>
              <a:ext cx="41154" cy="41154"/>
            </a:xfrm>
            <a:custGeom>
              <a:avLst/>
              <a:gdLst/>
              <a:ahLst/>
              <a:cxnLst/>
              <a:rect l="l" t="t" r="r" b="b"/>
              <a:pathLst>
                <a:path w="1192" h="1192" extrusionOk="0">
                  <a:moveTo>
                    <a:pt x="1" y="0"/>
                  </a:moveTo>
                  <a:lnTo>
                    <a:pt x="1" y="1191"/>
                  </a:lnTo>
                  <a:lnTo>
                    <a:pt x="1192" y="1191"/>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26" name="Google Shape;1453;p47">
              <a:extLst>
                <a:ext uri="{FF2B5EF4-FFF2-40B4-BE49-F238E27FC236}">
                  <a16:creationId xmlns:a16="http://schemas.microsoft.com/office/drawing/2014/main" id="{DE069057-73F8-F099-D563-A7D2CD2C9F54}"/>
                </a:ext>
              </a:extLst>
            </p:cNvPr>
            <p:cNvSpPr/>
            <p:nvPr/>
          </p:nvSpPr>
          <p:spPr>
            <a:xfrm>
              <a:off x="3312335" y="1534133"/>
              <a:ext cx="41154" cy="41119"/>
            </a:xfrm>
            <a:custGeom>
              <a:avLst/>
              <a:gdLst/>
              <a:ahLst/>
              <a:cxnLst/>
              <a:rect l="l" t="t" r="r" b="b"/>
              <a:pathLst>
                <a:path w="1192" h="1191" extrusionOk="0">
                  <a:moveTo>
                    <a:pt x="1" y="0"/>
                  </a:moveTo>
                  <a:lnTo>
                    <a:pt x="1" y="1191"/>
                  </a:lnTo>
                  <a:lnTo>
                    <a:pt x="1192" y="1191"/>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27" name="Google Shape;1454;p47">
              <a:extLst>
                <a:ext uri="{FF2B5EF4-FFF2-40B4-BE49-F238E27FC236}">
                  <a16:creationId xmlns:a16="http://schemas.microsoft.com/office/drawing/2014/main" id="{4E196BCE-F08B-290F-F1E9-9F9A46FC22BC}"/>
                </a:ext>
              </a:extLst>
            </p:cNvPr>
            <p:cNvSpPr/>
            <p:nvPr/>
          </p:nvSpPr>
          <p:spPr>
            <a:xfrm>
              <a:off x="3189014" y="1760235"/>
              <a:ext cx="351117" cy="32073"/>
            </a:xfrm>
            <a:custGeom>
              <a:avLst/>
              <a:gdLst/>
              <a:ahLst/>
              <a:cxnLst/>
              <a:rect l="l" t="t" r="r" b="b"/>
              <a:pathLst>
                <a:path w="10170" h="929" extrusionOk="0">
                  <a:moveTo>
                    <a:pt x="1" y="0"/>
                  </a:moveTo>
                  <a:lnTo>
                    <a:pt x="1" y="643"/>
                  </a:lnTo>
                  <a:cubicBezTo>
                    <a:pt x="1" y="810"/>
                    <a:pt x="120" y="929"/>
                    <a:pt x="286" y="929"/>
                  </a:cubicBezTo>
                  <a:lnTo>
                    <a:pt x="9884" y="929"/>
                  </a:lnTo>
                  <a:cubicBezTo>
                    <a:pt x="10050" y="929"/>
                    <a:pt x="10169" y="810"/>
                    <a:pt x="10169" y="643"/>
                  </a:cubicBezTo>
                  <a:lnTo>
                    <a:pt x="101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28" name="Google Shape;1455;p47">
              <a:extLst>
                <a:ext uri="{FF2B5EF4-FFF2-40B4-BE49-F238E27FC236}">
                  <a16:creationId xmlns:a16="http://schemas.microsoft.com/office/drawing/2014/main" id="{507E7B71-BC3A-E2BF-2954-CECA89FADFEB}"/>
                </a:ext>
              </a:extLst>
            </p:cNvPr>
            <p:cNvSpPr/>
            <p:nvPr/>
          </p:nvSpPr>
          <p:spPr>
            <a:xfrm>
              <a:off x="3250676" y="1657455"/>
              <a:ext cx="41154" cy="41154"/>
            </a:xfrm>
            <a:custGeom>
              <a:avLst/>
              <a:gdLst/>
              <a:ahLst/>
              <a:cxnLst/>
              <a:rect l="l" t="t" r="r" b="b"/>
              <a:pathLst>
                <a:path w="1192" h="1192"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29" name="Google Shape;1456;p47">
              <a:extLst>
                <a:ext uri="{FF2B5EF4-FFF2-40B4-BE49-F238E27FC236}">
                  <a16:creationId xmlns:a16="http://schemas.microsoft.com/office/drawing/2014/main" id="{47BE214F-F1BB-BC3F-0B22-17A6C32FA178}"/>
                </a:ext>
              </a:extLst>
            </p:cNvPr>
            <p:cNvSpPr/>
            <p:nvPr/>
          </p:nvSpPr>
          <p:spPr>
            <a:xfrm>
              <a:off x="3250676" y="1595794"/>
              <a:ext cx="41154" cy="41119"/>
            </a:xfrm>
            <a:custGeom>
              <a:avLst/>
              <a:gdLst/>
              <a:ahLst/>
              <a:cxnLst/>
              <a:rect l="l" t="t" r="r" b="b"/>
              <a:pathLst>
                <a:path w="1192" h="1191"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30" name="Google Shape;1457;p47">
              <a:extLst>
                <a:ext uri="{FF2B5EF4-FFF2-40B4-BE49-F238E27FC236}">
                  <a16:creationId xmlns:a16="http://schemas.microsoft.com/office/drawing/2014/main" id="{A9A9AA05-CE71-E3C3-3BF2-E5D7F86AFC9F}"/>
                </a:ext>
              </a:extLst>
            </p:cNvPr>
            <p:cNvSpPr/>
            <p:nvPr/>
          </p:nvSpPr>
          <p:spPr>
            <a:xfrm>
              <a:off x="3374827" y="1657455"/>
              <a:ext cx="41154" cy="41154"/>
            </a:xfrm>
            <a:custGeom>
              <a:avLst/>
              <a:gdLst/>
              <a:ahLst/>
              <a:cxnLst/>
              <a:rect l="l" t="t" r="r" b="b"/>
              <a:pathLst>
                <a:path w="1192" h="1192"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31" name="Google Shape;1458;p47">
              <a:extLst>
                <a:ext uri="{FF2B5EF4-FFF2-40B4-BE49-F238E27FC236}">
                  <a16:creationId xmlns:a16="http://schemas.microsoft.com/office/drawing/2014/main" id="{CB1E67FD-F927-85F4-1B7F-A84AB1899BDC}"/>
                </a:ext>
              </a:extLst>
            </p:cNvPr>
            <p:cNvSpPr/>
            <p:nvPr/>
          </p:nvSpPr>
          <p:spPr>
            <a:xfrm>
              <a:off x="3374827" y="1595794"/>
              <a:ext cx="41154" cy="41119"/>
            </a:xfrm>
            <a:custGeom>
              <a:avLst/>
              <a:gdLst/>
              <a:ahLst/>
              <a:cxnLst/>
              <a:rect l="l" t="t" r="r" b="b"/>
              <a:pathLst>
                <a:path w="1192" h="1191"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32" name="Google Shape;1459;p47">
              <a:extLst>
                <a:ext uri="{FF2B5EF4-FFF2-40B4-BE49-F238E27FC236}">
                  <a16:creationId xmlns:a16="http://schemas.microsoft.com/office/drawing/2014/main" id="{83737E9F-5006-C581-69A9-2BA45DFAB865}"/>
                </a:ext>
              </a:extLst>
            </p:cNvPr>
            <p:cNvSpPr/>
            <p:nvPr/>
          </p:nvSpPr>
          <p:spPr>
            <a:xfrm>
              <a:off x="3436488" y="1534132"/>
              <a:ext cx="41154" cy="40325"/>
            </a:xfrm>
            <a:custGeom>
              <a:avLst/>
              <a:gdLst/>
              <a:ahLst/>
              <a:cxnLst/>
              <a:rect l="l" t="t" r="r" b="b"/>
              <a:pathLst>
                <a:path w="1192" h="1168" extrusionOk="0">
                  <a:moveTo>
                    <a:pt x="1" y="0"/>
                  </a:moveTo>
                  <a:lnTo>
                    <a:pt x="1" y="1167"/>
                  </a:lnTo>
                  <a:lnTo>
                    <a:pt x="1192" y="1167"/>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33" name="Google Shape;1460;p47">
              <a:extLst>
                <a:ext uri="{FF2B5EF4-FFF2-40B4-BE49-F238E27FC236}">
                  <a16:creationId xmlns:a16="http://schemas.microsoft.com/office/drawing/2014/main" id="{6036C767-2F07-551F-780C-15BB9B0C4C22}"/>
                </a:ext>
              </a:extLst>
            </p:cNvPr>
            <p:cNvSpPr/>
            <p:nvPr/>
          </p:nvSpPr>
          <p:spPr>
            <a:xfrm>
              <a:off x="3189015" y="1493012"/>
              <a:ext cx="351117" cy="246679"/>
            </a:xfrm>
            <a:custGeom>
              <a:avLst/>
              <a:gdLst/>
              <a:ahLst/>
              <a:cxnLst/>
              <a:rect l="l" t="t" r="r" b="b"/>
              <a:pathLst>
                <a:path w="10170" h="7145" extrusionOk="0">
                  <a:moveTo>
                    <a:pt x="8693" y="596"/>
                  </a:moveTo>
                  <a:cubicBezTo>
                    <a:pt x="8860" y="596"/>
                    <a:pt x="8979" y="715"/>
                    <a:pt x="8979" y="905"/>
                  </a:cubicBezTo>
                  <a:lnTo>
                    <a:pt x="8979" y="2668"/>
                  </a:lnTo>
                  <a:lnTo>
                    <a:pt x="8979" y="4454"/>
                  </a:lnTo>
                  <a:cubicBezTo>
                    <a:pt x="8979" y="4620"/>
                    <a:pt x="8860" y="4739"/>
                    <a:pt x="8693" y="4739"/>
                  </a:cubicBezTo>
                  <a:lnTo>
                    <a:pt x="7169" y="4739"/>
                  </a:lnTo>
                  <a:lnTo>
                    <a:pt x="7169" y="6264"/>
                  </a:lnTo>
                  <a:cubicBezTo>
                    <a:pt x="7169" y="6430"/>
                    <a:pt x="7050" y="6549"/>
                    <a:pt x="6859" y="6549"/>
                  </a:cubicBezTo>
                  <a:lnTo>
                    <a:pt x="1477" y="6549"/>
                  </a:lnTo>
                  <a:cubicBezTo>
                    <a:pt x="1287" y="6549"/>
                    <a:pt x="1168" y="6430"/>
                    <a:pt x="1168" y="6264"/>
                  </a:cubicBezTo>
                  <a:lnTo>
                    <a:pt x="1168" y="4478"/>
                  </a:lnTo>
                  <a:lnTo>
                    <a:pt x="1168" y="2691"/>
                  </a:lnTo>
                  <a:cubicBezTo>
                    <a:pt x="1168" y="2501"/>
                    <a:pt x="1287" y="2382"/>
                    <a:pt x="1477" y="2382"/>
                  </a:cubicBezTo>
                  <a:lnTo>
                    <a:pt x="2954" y="2382"/>
                  </a:lnTo>
                  <a:lnTo>
                    <a:pt x="2954" y="905"/>
                  </a:lnTo>
                  <a:cubicBezTo>
                    <a:pt x="2954" y="715"/>
                    <a:pt x="3073" y="596"/>
                    <a:pt x="3263" y="596"/>
                  </a:cubicBezTo>
                  <a:close/>
                  <a:moveTo>
                    <a:pt x="286" y="0"/>
                  </a:moveTo>
                  <a:cubicBezTo>
                    <a:pt x="120" y="0"/>
                    <a:pt x="1" y="120"/>
                    <a:pt x="1" y="310"/>
                  </a:cubicBezTo>
                  <a:lnTo>
                    <a:pt x="1" y="7145"/>
                  </a:lnTo>
                  <a:lnTo>
                    <a:pt x="10169" y="7145"/>
                  </a:lnTo>
                  <a:lnTo>
                    <a:pt x="10169" y="310"/>
                  </a:lnTo>
                  <a:cubicBezTo>
                    <a:pt x="10169" y="120"/>
                    <a:pt x="10027" y="0"/>
                    <a:pt x="98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34" name="Google Shape;1461;p47">
              <a:extLst>
                <a:ext uri="{FF2B5EF4-FFF2-40B4-BE49-F238E27FC236}">
                  <a16:creationId xmlns:a16="http://schemas.microsoft.com/office/drawing/2014/main" id="{83CC0F6C-4FE5-8464-3E58-FB6455F56FCC}"/>
                </a:ext>
              </a:extLst>
            </p:cNvPr>
            <p:cNvSpPr/>
            <p:nvPr/>
          </p:nvSpPr>
          <p:spPr>
            <a:xfrm>
              <a:off x="3374845" y="1534128"/>
              <a:ext cx="41154" cy="41119"/>
            </a:xfrm>
            <a:custGeom>
              <a:avLst/>
              <a:gdLst/>
              <a:ahLst/>
              <a:cxnLst/>
              <a:rect l="l" t="t" r="r" b="b"/>
              <a:pathLst>
                <a:path w="1192" h="1191"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35" name="Google Shape;1462;p47">
              <a:extLst>
                <a:ext uri="{FF2B5EF4-FFF2-40B4-BE49-F238E27FC236}">
                  <a16:creationId xmlns:a16="http://schemas.microsoft.com/office/drawing/2014/main" id="{19312090-E23B-034D-4920-F27CAA51C100}"/>
                </a:ext>
              </a:extLst>
            </p:cNvPr>
            <p:cNvSpPr/>
            <p:nvPr/>
          </p:nvSpPr>
          <p:spPr>
            <a:xfrm>
              <a:off x="3436508" y="1595804"/>
              <a:ext cx="41154" cy="40325"/>
            </a:xfrm>
            <a:custGeom>
              <a:avLst/>
              <a:gdLst/>
              <a:ahLst/>
              <a:cxnLst/>
              <a:rect l="l" t="t" r="r" b="b"/>
              <a:pathLst>
                <a:path w="1192" h="1168" extrusionOk="0">
                  <a:moveTo>
                    <a:pt x="1" y="0"/>
                  </a:moveTo>
                  <a:lnTo>
                    <a:pt x="1" y="1167"/>
                  </a:lnTo>
                  <a:lnTo>
                    <a:pt x="1192" y="1167"/>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36" name="Google Shape;1287;p47">
            <a:extLst>
              <a:ext uri="{FF2B5EF4-FFF2-40B4-BE49-F238E27FC236}">
                <a16:creationId xmlns:a16="http://schemas.microsoft.com/office/drawing/2014/main" id="{CFEDC125-EEF4-8E61-4963-049586549DE9}"/>
              </a:ext>
            </a:extLst>
          </p:cNvPr>
          <p:cNvGrpSpPr/>
          <p:nvPr/>
        </p:nvGrpSpPr>
        <p:grpSpPr>
          <a:xfrm>
            <a:off x="633442" y="4307959"/>
            <a:ext cx="372164" cy="392691"/>
            <a:chOff x="7976682" y="2025811"/>
            <a:chExt cx="352742" cy="353575"/>
          </a:xfrm>
          <a:solidFill>
            <a:srgbClr val="000000"/>
          </a:solidFill>
        </p:grpSpPr>
        <p:sp>
          <p:nvSpPr>
            <p:cNvPr id="37" name="Google Shape;1288;p47">
              <a:extLst>
                <a:ext uri="{FF2B5EF4-FFF2-40B4-BE49-F238E27FC236}">
                  <a16:creationId xmlns:a16="http://schemas.microsoft.com/office/drawing/2014/main" id="{983A4CF7-4AA7-8773-2A54-01AB384DB931}"/>
                </a:ext>
              </a:extLst>
            </p:cNvPr>
            <p:cNvSpPr/>
            <p:nvPr/>
          </p:nvSpPr>
          <p:spPr>
            <a:xfrm>
              <a:off x="7976682" y="2214909"/>
              <a:ext cx="164477" cy="164477"/>
            </a:xfrm>
            <a:custGeom>
              <a:avLst/>
              <a:gdLst/>
              <a:ahLst/>
              <a:cxnLst/>
              <a:rect l="l" t="t" r="r" b="b"/>
              <a:pathLst>
                <a:path w="4764" h="4764" extrusionOk="0">
                  <a:moveTo>
                    <a:pt x="4406" y="3358"/>
                  </a:moveTo>
                  <a:cubicBezTo>
                    <a:pt x="4144" y="3358"/>
                    <a:pt x="3882" y="3239"/>
                    <a:pt x="3692" y="3073"/>
                  </a:cubicBezTo>
                  <a:cubicBezTo>
                    <a:pt x="3525" y="2882"/>
                    <a:pt x="3406" y="2620"/>
                    <a:pt x="3406" y="2358"/>
                  </a:cubicBezTo>
                  <a:cubicBezTo>
                    <a:pt x="3406" y="2072"/>
                    <a:pt x="3525" y="1810"/>
                    <a:pt x="3692" y="1644"/>
                  </a:cubicBezTo>
                  <a:cubicBezTo>
                    <a:pt x="3882" y="1453"/>
                    <a:pt x="4144" y="1334"/>
                    <a:pt x="4406" y="1334"/>
                  </a:cubicBezTo>
                  <a:lnTo>
                    <a:pt x="4763" y="1334"/>
                  </a:lnTo>
                  <a:lnTo>
                    <a:pt x="4763" y="1334"/>
                  </a:lnTo>
                  <a:lnTo>
                    <a:pt x="4763" y="286"/>
                  </a:lnTo>
                  <a:cubicBezTo>
                    <a:pt x="4763" y="120"/>
                    <a:pt x="4620" y="0"/>
                    <a:pt x="4478" y="0"/>
                  </a:cubicBezTo>
                  <a:lnTo>
                    <a:pt x="310" y="0"/>
                  </a:lnTo>
                  <a:cubicBezTo>
                    <a:pt x="119" y="0"/>
                    <a:pt x="0" y="143"/>
                    <a:pt x="0" y="286"/>
                  </a:cubicBezTo>
                  <a:lnTo>
                    <a:pt x="0" y="4454"/>
                  </a:lnTo>
                  <a:cubicBezTo>
                    <a:pt x="0" y="4644"/>
                    <a:pt x="167" y="4763"/>
                    <a:pt x="310" y="4763"/>
                  </a:cubicBezTo>
                  <a:lnTo>
                    <a:pt x="4478" y="4763"/>
                  </a:lnTo>
                  <a:cubicBezTo>
                    <a:pt x="4644" y="4763"/>
                    <a:pt x="4763" y="4620"/>
                    <a:pt x="4763" y="4454"/>
                  </a:cubicBezTo>
                  <a:lnTo>
                    <a:pt x="4763" y="3430"/>
                  </a:lnTo>
                  <a:lnTo>
                    <a:pt x="4763" y="3430"/>
                  </a:lnTo>
                  <a:lnTo>
                    <a:pt x="4406" y="343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38" name="Google Shape;1289;p47">
              <a:extLst>
                <a:ext uri="{FF2B5EF4-FFF2-40B4-BE49-F238E27FC236}">
                  <a16:creationId xmlns:a16="http://schemas.microsoft.com/office/drawing/2014/main" id="{0AB08A36-B7B3-55BE-1DE2-D77C91313526}"/>
                </a:ext>
              </a:extLst>
            </p:cNvPr>
            <p:cNvSpPr/>
            <p:nvPr/>
          </p:nvSpPr>
          <p:spPr>
            <a:xfrm>
              <a:off x="8118096" y="2214078"/>
              <a:ext cx="211328" cy="162026"/>
            </a:xfrm>
            <a:custGeom>
              <a:avLst/>
              <a:gdLst/>
              <a:ahLst/>
              <a:cxnLst/>
              <a:rect l="l" t="t" r="r" b="b"/>
              <a:pathLst>
                <a:path w="6121" h="4693" extrusionOk="0">
                  <a:moveTo>
                    <a:pt x="5835" y="1"/>
                  </a:moveTo>
                  <a:lnTo>
                    <a:pt x="4787" y="1"/>
                  </a:lnTo>
                  <a:lnTo>
                    <a:pt x="4787" y="358"/>
                  </a:lnTo>
                  <a:cubicBezTo>
                    <a:pt x="4787" y="620"/>
                    <a:pt x="4668" y="882"/>
                    <a:pt x="4478" y="1048"/>
                  </a:cubicBezTo>
                  <a:cubicBezTo>
                    <a:pt x="4311" y="1239"/>
                    <a:pt x="4049" y="1358"/>
                    <a:pt x="3763" y="1358"/>
                  </a:cubicBezTo>
                  <a:cubicBezTo>
                    <a:pt x="3501" y="1358"/>
                    <a:pt x="3239" y="1239"/>
                    <a:pt x="3049" y="1048"/>
                  </a:cubicBezTo>
                  <a:cubicBezTo>
                    <a:pt x="2882" y="882"/>
                    <a:pt x="2763" y="620"/>
                    <a:pt x="2763" y="358"/>
                  </a:cubicBezTo>
                  <a:lnTo>
                    <a:pt x="2763" y="1"/>
                  </a:lnTo>
                  <a:lnTo>
                    <a:pt x="2763" y="1"/>
                  </a:lnTo>
                  <a:lnTo>
                    <a:pt x="1668" y="1"/>
                  </a:lnTo>
                  <a:cubicBezTo>
                    <a:pt x="1477" y="1"/>
                    <a:pt x="1358" y="144"/>
                    <a:pt x="1358" y="286"/>
                  </a:cubicBezTo>
                  <a:lnTo>
                    <a:pt x="1358" y="1334"/>
                  </a:lnTo>
                  <a:cubicBezTo>
                    <a:pt x="1358" y="1501"/>
                    <a:pt x="1263" y="1691"/>
                    <a:pt x="1144" y="1811"/>
                  </a:cubicBezTo>
                  <a:cubicBezTo>
                    <a:pt x="1025" y="1930"/>
                    <a:pt x="858" y="2025"/>
                    <a:pt x="667" y="2025"/>
                  </a:cubicBezTo>
                  <a:lnTo>
                    <a:pt x="310" y="2025"/>
                  </a:lnTo>
                  <a:cubicBezTo>
                    <a:pt x="239" y="2025"/>
                    <a:pt x="143" y="2049"/>
                    <a:pt x="72" y="2096"/>
                  </a:cubicBezTo>
                  <a:cubicBezTo>
                    <a:pt x="24" y="2168"/>
                    <a:pt x="0" y="2263"/>
                    <a:pt x="0" y="2334"/>
                  </a:cubicBezTo>
                  <a:cubicBezTo>
                    <a:pt x="0" y="2430"/>
                    <a:pt x="24" y="2525"/>
                    <a:pt x="72" y="2573"/>
                  </a:cubicBezTo>
                  <a:cubicBezTo>
                    <a:pt x="143" y="2644"/>
                    <a:pt x="239" y="2668"/>
                    <a:pt x="310" y="2668"/>
                  </a:cubicBezTo>
                  <a:lnTo>
                    <a:pt x="667" y="2668"/>
                  </a:lnTo>
                  <a:cubicBezTo>
                    <a:pt x="858" y="2668"/>
                    <a:pt x="1025" y="2763"/>
                    <a:pt x="1144" y="2882"/>
                  </a:cubicBezTo>
                  <a:cubicBezTo>
                    <a:pt x="1263" y="3001"/>
                    <a:pt x="1358" y="3168"/>
                    <a:pt x="1358" y="3358"/>
                  </a:cubicBezTo>
                  <a:lnTo>
                    <a:pt x="1358" y="4406"/>
                  </a:lnTo>
                  <a:cubicBezTo>
                    <a:pt x="1358" y="4573"/>
                    <a:pt x="1501" y="4692"/>
                    <a:pt x="1668" y="4692"/>
                  </a:cubicBezTo>
                  <a:lnTo>
                    <a:pt x="5835" y="4692"/>
                  </a:lnTo>
                  <a:cubicBezTo>
                    <a:pt x="6002" y="4692"/>
                    <a:pt x="6121" y="4549"/>
                    <a:pt x="6121" y="4406"/>
                  </a:cubicBezTo>
                  <a:lnTo>
                    <a:pt x="6121" y="239"/>
                  </a:lnTo>
                  <a:cubicBezTo>
                    <a:pt x="6121" y="120"/>
                    <a:pt x="5978" y="1"/>
                    <a:pt x="5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39" name="Google Shape;1290;p47">
              <a:extLst>
                <a:ext uri="{FF2B5EF4-FFF2-40B4-BE49-F238E27FC236}">
                  <a16:creationId xmlns:a16="http://schemas.microsoft.com/office/drawing/2014/main" id="{BCC71A1F-33C8-E62E-C235-2910944BFC1B}"/>
                </a:ext>
              </a:extLst>
            </p:cNvPr>
            <p:cNvSpPr/>
            <p:nvPr/>
          </p:nvSpPr>
          <p:spPr>
            <a:xfrm>
              <a:off x="8164947" y="2025811"/>
              <a:ext cx="164477" cy="209670"/>
            </a:xfrm>
            <a:custGeom>
              <a:avLst/>
              <a:gdLst/>
              <a:ahLst/>
              <a:cxnLst/>
              <a:rect l="l" t="t" r="r" b="b"/>
              <a:pathLst>
                <a:path w="4764" h="6073" extrusionOk="0">
                  <a:moveTo>
                    <a:pt x="4478" y="0"/>
                  </a:moveTo>
                  <a:lnTo>
                    <a:pt x="311" y="0"/>
                  </a:lnTo>
                  <a:cubicBezTo>
                    <a:pt x="120" y="0"/>
                    <a:pt x="1" y="143"/>
                    <a:pt x="1" y="286"/>
                  </a:cubicBezTo>
                  <a:lnTo>
                    <a:pt x="1" y="1334"/>
                  </a:lnTo>
                  <a:lnTo>
                    <a:pt x="358" y="1334"/>
                  </a:lnTo>
                  <a:cubicBezTo>
                    <a:pt x="620" y="1334"/>
                    <a:pt x="906" y="1453"/>
                    <a:pt x="1073" y="1643"/>
                  </a:cubicBezTo>
                  <a:cubicBezTo>
                    <a:pt x="1263" y="1810"/>
                    <a:pt x="1382" y="2072"/>
                    <a:pt x="1382" y="2334"/>
                  </a:cubicBezTo>
                  <a:cubicBezTo>
                    <a:pt x="1382" y="2620"/>
                    <a:pt x="1263" y="2882"/>
                    <a:pt x="1073" y="3048"/>
                  </a:cubicBezTo>
                  <a:cubicBezTo>
                    <a:pt x="906" y="3239"/>
                    <a:pt x="620" y="3358"/>
                    <a:pt x="358" y="3358"/>
                  </a:cubicBezTo>
                  <a:lnTo>
                    <a:pt x="1" y="3358"/>
                  </a:lnTo>
                  <a:lnTo>
                    <a:pt x="1" y="3358"/>
                  </a:lnTo>
                  <a:lnTo>
                    <a:pt x="1" y="4406"/>
                  </a:lnTo>
                  <a:cubicBezTo>
                    <a:pt x="1" y="4573"/>
                    <a:pt x="144" y="4692"/>
                    <a:pt x="311" y="4692"/>
                  </a:cubicBezTo>
                  <a:lnTo>
                    <a:pt x="1335" y="4692"/>
                  </a:lnTo>
                  <a:cubicBezTo>
                    <a:pt x="1525" y="4692"/>
                    <a:pt x="1692" y="4787"/>
                    <a:pt x="1811" y="4906"/>
                  </a:cubicBezTo>
                  <a:cubicBezTo>
                    <a:pt x="1930" y="5025"/>
                    <a:pt x="2025" y="5192"/>
                    <a:pt x="2025" y="5382"/>
                  </a:cubicBezTo>
                  <a:lnTo>
                    <a:pt x="2025" y="5739"/>
                  </a:lnTo>
                  <a:cubicBezTo>
                    <a:pt x="2025" y="5835"/>
                    <a:pt x="2049" y="5906"/>
                    <a:pt x="2120" y="5978"/>
                  </a:cubicBezTo>
                  <a:cubicBezTo>
                    <a:pt x="2168" y="6025"/>
                    <a:pt x="2263" y="6073"/>
                    <a:pt x="2359" y="6073"/>
                  </a:cubicBezTo>
                  <a:cubicBezTo>
                    <a:pt x="2454" y="6073"/>
                    <a:pt x="2525" y="6025"/>
                    <a:pt x="2597" y="5978"/>
                  </a:cubicBezTo>
                  <a:cubicBezTo>
                    <a:pt x="2644" y="5906"/>
                    <a:pt x="2668" y="5835"/>
                    <a:pt x="2668" y="5739"/>
                  </a:cubicBezTo>
                  <a:lnTo>
                    <a:pt x="2668" y="5382"/>
                  </a:lnTo>
                  <a:cubicBezTo>
                    <a:pt x="2668" y="5192"/>
                    <a:pt x="2763" y="5025"/>
                    <a:pt x="2882" y="4906"/>
                  </a:cubicBezTo>
                  <a:cubicBezTo>
                    <a:pt x="3002" y="4787"/>
                    <a:pt x="3192" y="4692"/>
                    <a:pt x="3359" y="4692"/>
                  </a:cubicBezTo>
                  <a:lnTo>
                    <a:pt x="4407" y="4692"/>
                  </a:lnTo>
                  <a:cubicBezTo>
                    <a:pt x="4597" y="4692"/>
                    <a:pt x="4716" y="4549"/>
                    <a:pt x="4716" y="4406"/>
                  </a:cubicBezTo>
                  <a:lnTo>
                    <a:pt x="4716" y="238"/>
                  </a:lnTo>
                  <a:cubicBezTo>
                    <a:pt x="4764" y="143"/>
                    <a:pt x="4621" y="0"/>
                    <a:pt x="44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0" name="Google Shape;1291;p47">
              <a:extLst>
                <a:ext uri="{FF2B5EF4-FFF2-40B4-BE49-F238E27FC236}">
                  <a16:creationId xmlns:a16="http://schemas.microsoft.com/office/drawing/2014/main" id="{857A2310-26B9-F95C-74F2-CE05B198BAE2}"/>
                </a:ext>
              </a:extLst>
            </p:cNvPr>
            <p:cNvSpPr/>
            <p:nvPr/>
          </p:nvSpPr>
          <p:spPr>
            <a:xfrm>
              <a:off x="7976683" y="2027435"/>
              <a:ext cx="212985" cy="162854"/>
            </a:xfrm>
            <a:custGeom>
              <a:avLst/>
              <a:gdLst/>
              <a:ahLst/>
              <a:cxnLst/>
              <a:rect l="l" t="t" r="r" b="b"/>
              <a:pathLst>
                <a:path w="6169" h="4717" extrusionOk="0">
                  <a:moveTo>
                    <a:pt x="334" y="4716"/>
                  </a:moveTo>
                  <a:lnTo>
                    <a:pt x="4501" y="4716"/>
                  </a:lnTo>
                  <a:cubicBezTo>
                    <a:pt x="4692" y="4716"/>
                    <a:pt x="4811" y="4573"/>
                    <a:pt x="4811" y="4406"/>
                  </a:cubicBezTo>
                  <a:lnTo>
                    <a:pt x="4811" y="3382"/>
                  </a:lnTo>
                  <a:cubicBezTo>
                    <a:pt x="4811" y="3192"/>
                    <a:pt x="4882" y="3025"/>
                    <a:pt x="5001" y="2882"/>
                  </a:cubicBezTo>
                  <a:cubicBezTo>
                    <a:pt x="5121" y="2787"/>
                    <a:pt x="5311" y="2692"/>
                    <a:pt x="5478" y="2692"/>
                  </a:cubicBezTo>
                  <a:lnTo>
                    <a:pt x="5835" y="2692"/>
                  </a:lnTo>
                  <a:cubicBezTo>
                    <a:pt x="5930" y="2692"/>
                    <a:pt x="6025" y="2644"/>
                    <a:pt x="6073" y="2597"/>
                  </a:cubicBezTo>
                  <a:cubicBezTo>
                    <a:pt x="6145" y="2549"/>
                    <a:pt x="6168" y="2454"/>
                    <a:pt x="6168" y="2358"/>
                  </a:cubicBezTo>
                  <a:cubicBezTo>
                    <a:pt x="6168" y="2263"/>
                    <a:pt x="6145" y="2168"/>
                    <a:pt x="6073" y="2120"/>
                  </a:cubicBezTo>
                  <a:cubicBezTo>
                    <a:pt x="6025" y="2049"/>
                    <a:pt x="5930" y="2025"/>
                    <a:pt x="5835" y="2025"/>
                  </a:cubicBezTo>
                  <a:lnTo>
                    <a:pt x="5454" y="2025"/>
                  </a:lnTo>
                  <a:cubicBezTo>
                    <a:pt x="5287" y="2025"/>
                    <a:pt x="5097" y="1930"/>
                    <a:pt x="4978" y="1811"/>
                  </a:cubicBezTo>
                  <a:cubicBezTo>
                    <a:pt x="4859" y="1692"/>
                    <a:pt x="4763" y="1525"/>
                    <a:pt x="4763" y="1334"/>
                  </a:cubicBezTo>
                  <a:lnTo>
                    <a:pt x="4763" y="310"/>
                  </a:lnTo>
                  <a:cubicBezTo>
                    <a:pt x="4763" y="120"/>
                    <a:pt x="4620" y="1"/>
                    <a:pt x="4478" y="1"/>
                  </a:cubicBezTo>
                  <a:lnTo>
                    <a:pt x="310" y="1"/>
                  </a:lnTo>
                  <a:cubicBezTo>
                    <a:pt x="119" y="1"/>
                    <a:pt x="0" y="144"/>
                    <a:pt x="0" y="310"/>
                  </a:cubicBezTo>
                  <a:lnTo>
                    <a:pt x="0" y="4478"/>
                  </a:lnTo>
                  <a:cubicBezTo>
                    <a:pt x="48" y="4573"/>
                    <a:pt x="167" y="4716"/>
                    <a:pt x="334" y="471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41" name="Google Shape;1313;p47">
            <a:extLst>
              <a:ext uri="{FF2B5EF4-FFF2-40B4-BE49-F238E27FC236}">
                <a16:creationId xmlns:a16="http://schemas.microsoft.com/office/drawing/2014/main" id="{50E37929-80AF-8FB8-7660-C6C2A8B361B7}"/>
              </a:ext>
            </a:extLst>
          </p:cNvPr>
          <p:cNvGrpSpPr/>
          <p:nvPr/>
        </p:nvGrpSpPr>
        <p:grpSpPr>
          <a:xfrm>
            <a:off x="596801" y="4990161"/>
            <a:ext cx="506918" cy="460445"/>
            <a:chOff x="7975028" y="1457669"/>
            <a:chExt cx="352774" cy="351912"/>
          </a:xfrm>
          <a:solidFill>
            <a:srgbClr val="000000"/>
          </a:solidFill>
        </p:grpSpPr>
        <p:sp>
          <p:nvSpPr>
            <p:cNvPr id="42" name="Google Shape;1314;p47">
              <a:extLst>
                <a:ext uri="{FF2B5EF4-FFF2-40B4-BE49-F238E27FC236}">
                  <a16:creationId xmlns:a16="http://schemas.microsoft.com/office/drawing/2014/main" id="{B635A87D-6BF5-AF72-20F3-C8B1DC1DBBF2}"/>
                </a:ext>
              </a:extLst>
            </p:cNvPr>
            <p:cNvSpPr/>
            <p:nvPr/>
          </p:nvSpPr>
          <p:spPr>
            <a:xfrm>
              <a:off x="7975028" y="1509456"/>
              <a:ext cx="300160" cy="300125"/>
            </a:xfrm>
            <a:custGeom>
              <a:avLst/>
              <a:gdLst/>
              <a:ahLst/>
              <a:cxnLst/>
              <a:rect l="l" t="t" r="r" b="b"/>
              <a:pathLst>
                <a:path w="8694" h="8693" extrusionOk="0">
                  <a:moveTo>
                    <a:pt x="7550" y="2430"/>
                  </a:moveTo>
                  <a:cubicBezTo>
                    <a:pt x="7883" y="2978"/>
                    <a:pt x="8098" y="3644"/>
                    <a:pt x="8098" y="4359"/>
                  </a:cubicBezTo>
                  <a:cubicBezTo>
                    <a:pt x="8098" y="5407"/>
                    <a:pt x="7669" y="6312"/>
                    <a:pt x="6978" y="7002"/>
                  </a:cubicBezTo>
                  <a:cubicBezTo>
                    <a:pt x="6312" y="7693"/>
                    <a:pt x="5383" y="8098"/>
                    <a:pt x="4335" y="8098"/>
                  </a:cubicBezTo>
                  <a:cubicBezTo>
                    <a:pt x="3287" y="8098"/>
                    <a:pt x="2382" y="7693"/>
                    <a:pt x="1692" y="7002"/>
                  </a:cubicBezTo>
                  <a:cubicBezTo>
                    <a:pt x="1001" y="6312"/>
                    <a:pt x="596" y="5407"/>
                    <a:pt x="596" y="4359"/>
                  </a:cubicBezTo>
                  <a:cubicBezTo>
                    <a:pt x="596" y="3311"/>
                    <a:pt x="1001" y="2382"/>
                    <a:pt x="1692" y="1715"/>
                  </a:cubicBezTo>
                  <a:cubicBezTo>
                    <a:pt x="2382" y="1025"/>
                    <a:pt x="3287" y="596"/>
                    <a:pt x="4335" y="596"/>
                  </a:cubicBezTo>
                  <a:cubicBezTo>
                    <a:pt x="5049" y="596"/>
                    <a:pt x="5716" y="810"/>
                    <a:pt x="6264" y="1144"/>
                  </a:cubicBezTo>
                  <a:lnTo>
                    <a:pt x="6716" y="715"/>
                  </a:lnTo>
                  <a:cubicBezTo>
                    <a:pt x="6050" y="287"/>
                    <a:pt x="5240" y="1"/>
                    <a:pt x="4335" y="1"/>
                  </a:cubicBezTo>
                  <a:cubicBezTo>
                    <a:pt x="3144" y="1"/>
                    <a:pt x="2049" y="477"/>
                    <a:pt x="1287" y="1287"/>
                  </a:cubicBezTo>
                  <a:cubicBezTo>
                    <a:pt x="501" y="2073"/>
                    <a:pt x="1" y="3168"/>
                    <a:pt x="1" y="4359"/>
                  </a:cubicBezTo>
                  <a:cubicBezTo>
                    <a:pt x="1" y="5549"/>
                    <a:pt x="477" y="6645"/>
                    <a:pt x="1287" y="7431"/>
                  </a:cubicBezTo>
                  <a:cubicBezTo>
                    <a:pt x="2049" y="8193"/>
                    <a:pt x="3144" y="8693"/>
                    <a:pt x="4335" y="8693"/>
                  </a:cubicBezTo>
                  <a:cubicBezTo>
                    <a:pt x="5526" y="8693"/>
                    <a:pt x="6645" y="8217"/>
                    <a:pt x="7407" y="7431"/>
                  </a:cubicBezTo>
                  <a:cubicBezTo>
                    <a:pt x="8169" y="6645"/>
                    <a:pt x="8693" y="5549"/>
                    <a:pt x="8693" y="4359"/>
                  </a:cubicBezTo>
                  <a:cubicBezTo>
                    <a:pt x="8693" y="3501"/>
                    <a:pt x="8407" y="2668"/>
                    <a:pt x="7979" y="200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3" name="Google Shape;1315;p47">
              <a:extLst>
                <a:ext uri="{FF2B5EF4-FFF2-40B4-BE49-F238E27FC236}">
                  <a16:creationId xmlns:a16="http://schemas.microsoft.com/office/drawing/2014/main" id="{0B0D2D62-3240-3B35-97ED-26C86348C898}"/>
                </a:ext>
              </a:extLst>
            </p:cNvPr>
            <p:cNvSpPr/>
            <p:nvPr/>
          </p:nvSpPr>
          <p:spPr>
            <a:xfrm>
              <a:off x="8016143" y="1550574"/>
              <a:ext cx="217922" cy="217922"/>
            </a:xfrm>
            <a:custGeom>
              <a:avLst/>
              <a:gdLst/>
              <a:ahLst/>
              <a:cxnLst/>
              <a:rect l="l" t="t" r="r" b="b"/>
              <a:pathLst>
                <a:path w="6312" h="6312" extrusionOk="0">
                  <a:moveTo>
                    <a:pt x="4668" y="405"/>
                  </a:moveTo>
                  <a:cubicBezTo>
                    <a:pt x="4216" y="167"/>
                    <a:pt x="3716" y="0"/>
                    <a:pt x="3144" y="0"/>
                  </a:cubicBezTo>
                  <a:cubicBezTo>
                    <a:pt x="2287" y="0"/>
                    <a:pt x="1477" y="358"/>
                    <a:pt x="929" y="929"/>
                  </a:cubicBezTo>
                  <a:cubicBezTo>
                    <a:pt x="358" y="1501"/>
                    <a:pt x="1" y="2287"/>
                    <a:pt x="1" y="3168"/>
                  </a:cubicBezTo>
                  <a:cubicBezTo>
                    <a:pt x="1" y="4025"/>
                    <a:pt x="358" y="4835"/>
                    <a:pt x="929" y="5382"/>
                  </a:cubicBezTo>
                  <a:cubicBezTo>
                    <a:pt x="1477" y="5954"/>
                    <a:pt x="2287" y="6311"/>
                    <a:pt x="3144" y="6311"/>
                  </a:cubicBezTo>
                  <a:cubicBezTo>
                    <a:pt x="4025" y="6311"/>
                    <a:pt x="4811" y="5954"/>
                    <a:pt x="5383" y="5382"/>
                  </a:cubicBezTo>
                  <a:cubicBezTo>
                    <a:pt x="5954" y="4835"/>
                    <a:pt x="6311" y="4025"/>
                    <a:pt x="6311" y="3168"/>
                  </a:cubicBezTo>
                  <a:cubicBezTo>
                    <a:pt x="6311" y="2620"/>
                    <a:pt x="6168" y="2096"/>
                    <a:pt x="5930" y="1644"/>
                  </a:cubicBezTo>
                  <a:lnTo>
                    <a:pt x="5478" y="2096"/>
                  </a:lnTo>
                  <a:cubicBezTo>
                    <a:pt x="5621" y="2406"/>
                    <a:pt x="5716" y="2787"/>
                    <a:pt x="5716" y="3168"/>
                  </a:cubicBezTo>
                  <a:cubicBezTo>
                    <a:pt x="5716" y="3882"/>
                    <a:pt x="5406" y="4501"/>
                    <a:pt x="4978" y="4978"/>
                  </a:cubicBezTo>
                  <a:cubicBezTo>
                    <a:pt x="4501" y="5454"/>
                    <a:pt x="3858" y="5716"/>
                    <a:pt x="3144" y="5716"/>
                  </a:cubicBezTo>
                  <a:cubicBezTo>
                    <a:pt x="2430" y="5716"/>
                    <a:pt x="1810" y="5430"/>
                    <a:pt x="1334" y="4978"/>
                  </a:cubicBezTo>
                  <a:cubicBezTo>
                    <a:pt x="858" y="4501"/>
                    <a:pt x="596" y="3882"/>
                    <a:pt x="596" y="3168"/>
                  </a:cubicBezTo>
                  <a:cubicBezTo>
                    <a:pt x="596" y="2453"/>
                    <a:pt x="882" y="1810"/>
                    <a:pt x="1334" y="1358"/>
                  </a:cubicBezTo>
                  <a:cubicBezTo>
                    <a:pt x="1810" y="882"/>
                    <a:pt x="2430" y="596"/>
                    <a:pt x="3144" y="596"/>
                  </a:cubicBezTo>
                  <a:cubicBezTo>
                    <a:pt x="3549" y="596"/>
                    <a:pt x="3906" y="691"/>
                    <a:pt x="4216" y="83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4" name="Google Shape;1316;p47">
              <a:extLst>
                <a:ext uri="{FF2B5EF4-FFF2-40B4-BE49-F238E27FC236}">
                  <a16:creationId xmlns:a16="http://schemas.microsoft.com/office/drawing/2014/main" id="{576855CE-B93D-2E9B-9BBD-5B8CD5FFA5FC}"/>
                </a:ext>
              </a:extLst>
            </p:cNvPr>
            <p:cNvSpPr/>
            <p:nvPr/>
          </p:nvSpPr>
          <p:spPr>
            <a:xfrm>
              <a:off x="8057263" y="1591695"/>
              <a:ext cx="135683" cy="135683"/>
            </a:xfrm>
            <a:custGeom>
              <a:avLst/>
              <a:gdLst/>
              <a:ahLst/>
              <a:cxnLst/>
              <a:rect l="l" t="t" r="r" b="b"/>
              <a:pathLst>
                <a:path w="3930" h="3930" extrusionOk="0">
                  <a:moveTo>
                    <a:pt x="1953" y="596"/>
                  </a:moveTo>
                  <a:lnTo>
                    <a:pt x="2048" y="596"/>
                  </a:lnTo>
                  <a:lnTo>
                    <a:pt x="2548" y="95"/>
                  </a:lnTo>
                  <a:cubicBezTo>
                    <a:pt x="2382" y="48"/>
                    <a:pt x="2167" y="0"/>
                    <a:pt x="1953" y="0"/>
                  </a:cubicBezTo>
                  <a:cubicBezTo>
                    <a:pt x="1429" y="0"/>
                    <a:pt x="929" y="214"/>
                    <a:pt x="572" y="572"/>
                  </a:cubicBezTo>
                  <a:cubicBezTo>
                    <a:pt x="215" y="929"/>
                    <a:pt x="0" y="1405"/>
                    <a:pt x="0" y="1977"/>
                  </a:cubicBezTo>
                  <a:cubicBezTo>
                    <a:pt x="0" y="2501"/>
                    <a:pt x="215" y="3025"/>
                    <a:pt x="572" y="3382"/>
                  </a:cubicBezTo>
                  <a:cubicBezTo>
                    <a:pt x="929" y="3739"/>
                    <a:pt x="1405" y="3930"/>
                    <a:pt x="1953" y="3930"/>
                  </a:cubicBezTo>
                  <a:cubicBezTo>
                    <a:pt x="2501" y="3930"/>
                    <a:pt x="3001" y="3739"/>
                    <a:pt x="3358" y="3382"/>
                  </a:cubicBezTo>
                  <a:cubicBezTo>
                    <a:pt x="3715" y="3025"/>
                    <a:pt x="3930" y="2548"/>
                    <a:pt x="3930" y="1977"/>
                  </a:cubicBezTo>
                  <a:cubicBezTo>
                    <a:pt x="3930" y="1762"/>
                    <a:pt x="3906" y="1548"/>
                    <a:pt x="3834" y="1358"/>
                  </a:cubicBezTo>
                  <a:lnTo>
                    <a:pt x="3334" y="1858"/>
                  </a:lnTo>
                  <a:lnTo>
                    <a:pt x="3334" y="1977"/>
                  </a:lnTo>
                  <a:cubicBezTo>
                    <a:pt x="3334" y="2358"/>
                    <a:pt x="3191" y="2691"/>
                    <a:pt x="2953" y="2953"/>
                  </a:cubicBezTo>
                  <a:cubicBezTo>
                    <a:pt x="2715" y="3191"/>
                    <a:pt x="2358" y="3334"/>
                    <a:pt x="1953" y="3334"/>
                  </a:cubicBezTo>
                  <a:cubicBezTo>
                    <a:pt x="1572" y="3334"/>
                    <a:pt x="1239" y="3191"/>
                    <a:pt x="977" y="2953"/>
                  </a:cubicBezTo>
                  <a:cubicBezTo>
                    <a:pt x="738" y="2715"/>
                    <a:pt x="596" y="2358"/>
                    <a:pt x="596" y="1977"/>
                  </a:cubicBezTo>
                  <a:cubicBezTo>
                    <a:pt x="596" y="1596"/>
                    <a:pt x="738" y="1262"/>
                    <a:pt x="977" y="1000"/>
                  </a:cubicBezTo>
                  <a:cubicBezTo>
                    <a:pt x="1239" y="762"/>
                    <a:pt x="1596" y="596"/>
                    <a:pt x="1953" y="59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5" name="Google Shape;1317;p47">
              <a:extLst>
                <a:ext uri="{FF2B5EF4-FFF2-40B4-BE49-F238E27FC236}">
                  <a16:creationId xmlns:a16="http://schemas.microsoft.com/office/drawing/2014/main" id="{4DDD0D7F-04A7-C307-7B9A-E94B3C103C38}"/>
                </a:ext>
              </a:extLst>
            </p:cNvPr>
            <p:cNvSpPr/>
            <p:nvPr/>
          </p:nvSpPr>
          <p:spPr>
            <a:xfrm>
              <a:off x="8111503" y="1457669"/>
              <a:ext cx="216299" cy="213813"/>
            </a:xfrm>
            <a:custGeom>
              <a:avLst/>
              <a:gdLst/>
              <a:ahLst/>
              <a:cxnLst/>
              <a:rect l="l" t="t" r="r" b="b"/>
              <a:pathLst>
                <a:path w="6265" h="6193" extrusionOk="0">
                  <a:moveTo>
                    <a:pt x="6145" y="1239"/>
                  </a:moveTo>
                  <a:cubicBezTo>
                    <a:pt x="6074" y="1191"/>
                    <a:pt x="6026" y="1144"/>
                    <a:pt x="5955" y="1144"/>
                  </a:cubicBezTo>
                  <a:lnTo>
                    <a:pt x="5240" y="1024"/>
                  </a:lnTo>
                  <a:lnTo>
                    <a:pt x="5097" y="262"/>
                  </a:lnTo>
                  <a:cubicBezTo>
                    <a:pt x="5097" y="191"/>
                    <a:pt x="5073" y="143"/>
                    <a:pt x="5002" y="119"/>
                  </a:cubicBezTo>
                  <a:cubicBezTo>
                    <a:pt x="4883" y="0"/>
                    <a:pt x="4716" y="0"/>
                    <a:pt x="4597" y="119"/>
                  </a:cubicBezTo>
                  <a:lnTo>
                    <a:pt x="3692" y="977"/>
                  </a:lnTo>
                  <a:cubicBezTo>
                    <a:pt x="3645" y="1024"/>
                    <a:pt x="3597" y="1120"/>
                    <a:pt x="3597" y="1215"/>
                  </a:cubicBezTo>
                  <a:lnTo>
                    <a:pt x="3597" y="2191"/>
                  </a:lnTo>
                  <a:lnTo>
                    <a:pt x="120" y="5644"/>
                  </a:lnTo>
                  <a:cubicBezTo>
                    <a:pt x="1" y="5763"/>
                    <a:pt x="1" y="5954"/>
                    <a:pt x="120" y="6073"/>
                  </a:cubicBezTo>
                  <a:cubicBezTo>
                    <a:pt x="239" y="6192"/>
                    <a:pt x="430" y="6192"/>
                    <a:pt x="549" y="6073"/>
                  </a:cubicBezTo>
                  <a:lnTo>
                    <a:pt x="4026" y="2620"/>
                  </a:lnTo>
                  <a:lnTo>
                    <a:pt x="5002" y="2620"/>
                  </a:lnTo>
                  <a:cubicBezTo>
                    <a:pt x="5097" y="2620"/>
                    <a:pt x="5193" y="2572"/>
                    <a:pt x="5240" y="2525"/>
                  </a:cubicBezTo>
                  <a:lnTo>
                    <a:pt x="6097" y="1667"/>
                  </a:lnTo>
                  <a:cubicBezTo>
                    <a:pt x="6264" y="1548"/>
                    <a:pt x="6264" y="1358"/>
                    <a:pt x="6145" y="123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46" name="Google Shape;1397;p47">
            <a:extLst>
              <a:ext uri="{FF2B5EF4-FFF2-40B4-BE49-F238E27FC236}">
                <a16:creationId xmlns:a16="http://schemas.microsoft.com/office/drawing/2014/main" id="{E86D9F99-C46B-33CF-DC44-371D917F4828}"/>
              </a:ext>
            </a:extLst>
          </p:cNvPr>
          <p:cNvGrpSpPr/>
          <p:nvPr/>
        </p:nvGrpSpPr>
        <p:grpSpPr>
          <a:xfrm>
            <a:off x="638381" y="1710838"/>
            <a:ext cx="362287" cy="335952"/>
            <a:chOff x="399560" y="1873246"/>
            <a:chExt cx="314937" cy="352775"/>
          </a:xfrm>
          <a:solidFill>
            <a:srgbClr val="000000"/>
          </a:solidFill>
        </p:grpSpPr>
        <p:sp>
          <p:nvSpPr>
            <p:cNvPr id="47" name="Google Shape;1398;p47">
              <a:extLst>
                <a:ext uri="{FF2B5EF4-FFF2-40B4-BE49-F238E27FC236}">
                  <a16:creationId xmlns:a16="http://schemas.microsoft.com/office/drawing/2014/main" id="{99470AE0-FE98-E47D-C2F6-1A6079E97E9B}"/>
                </a:ext>
              </a:extLst>
            </p:cNvPr>
            <p:cNvSpPr/>
            <p:nvPr/>
          </p:nvSpPr>
          <p:spPr>
            <a:xfrm>
              <a:off x="399560" y="2156902"/>
              <a:ext cx="101158" cy="69119"/>
            </a:xfrm>
            <a:custGeom>
              <a:avLst/>
              <a:gdLst/>
              <a:ahLst/>
              <a:cxnLst/>
              <a:rect l="l" t="t" r="r" b="b"/>
              <a:pathLst>
                <a:path w="2930" h="2002" extrusionOk="0">
                  <a:moveTo>
                    <a:pt x="2215" y="1"/>
                  </a:moveTo>
                  <a:lnTo>
                    <a:pt x="1453" y="1"/>
                  </a:lnTo>
                  <a:lnTo>
                    <a:pt x="715" y="1"/>
                  </a:lnTo>
                  <a:cubicBezTo>
                    <a:pt x="548" y="1"/>
                    <a:pt x="334" y="96"/>
                    <a:pt x="215" y="215"/>
                  </a:cubicBezTo>
                  <a:cubicBezTo>
                    <a:pt x="72" y="358"/>
                    <a:pt x="1" y="549"/>
                    <a:pt x="1" y="715"/>
                  </a:cubicBezTo>
                  <a:lnTo>
                    <a:pt x="1" y="1406"/>
                  </a:lnTo>
                  <a:cubicBezTo>
                    <a:pt x="1" y="1525"/>
                    <a:pt x="72" y="1620"/>
                    <a:pt x="144" y="1668"/>
                  </a:cubicBezTo>
                  <a:cubicBezTo>
                    <a:pt x="548" y="1882"/>
                    <a:pt x="1025" y="2001"/>
                    <a:pt x="1453" y="2001"/>
                  </a:cubicBezTo>
                  <a:cubicBezTo>
                    <a:pt x="1906" y="2001"/>
                    <a:pt x="2358" y="1882"/>
                    <a:pt x="2763" y="1668"/>
                  </a:cubicBezTo>
                  <a:cubicBezTo>
                    <a:pt x="2858" y="1620"/>
                    <a:pt x="2930" y="1525"/>
                    <a:pt x="2930" y="1406"/>
                  </a:cubicBezTo>
                  <a:lnTo>
                    <a:pt x="2930" y="715"/>
                  </a:lnTo>
                  <a:cubicBezTo>
                    <a:pt x="2930" y="549"/>
                    <a:pt x="2858" y="358"/>
                    <a:pt x="2716" y="215"/>
                  </a:cubicBezTo>
                  <a:cubicBezTo>
                    <a:pt x="2596" y="96"/>
                    <a:pt x="2406" y="1"/>
                    <a:pt x="22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48" name="Google Shape;1399;p47">
              <a:extLst>
                <a:ext uri="{FF2B5EF4-FFF2-40B4-BE49-F238E27FC236}">
                  <a16:creationId xmlns:a16="http://schemas.microsoft.com/office/drawing/2014/main" id="{DE3C27B7-7DD7-71C3-71A4-8C9CFBEA9DC7}"/>
                </a:ext>
              </a:extLst>
            </p:cNvPr>
            <p:cNvSpPr/>
            <p:nvPr/>
          </p:nvSpPr>
          <p:spPr>
            <a:xfrm>
              <a:off x="412715" y="2073869"/>
              <a:ext cx="74055" cy="74022"/>
            </a:xfrm>
            <a:custGeom>
              <a:avLst/>
              <a:gdLst/>
              <a:ahLst/>
              <a:cxnLst/>
              <a:rect l="l" t="t" r="r" b="b"/>
              <a:pathLst>
                <a:path w="2145" h="2144" extrusionOk="0">
                  <a:moveTo>
                    <a:pt x="1072" y="2144"/>
                  </a:moveTo>
                  <a:cubicBezTo>
                    <a:pt x="1668" y="2144"/>
                    <a:pt x="2144" y="1668"/>
                    <a:pt x="2144" y="1072"/>
                  </a:cubicBezTo>
                  <a:cubicBezTo>
                    <a:pt x="2144" y="477"/>
                    <a:pt x="1668" y="1"/>
                    <a:pt x="1072" y="1"/>
                  </a:cubicBezTo>
                  <a:cubicBezTo>
                    <a:pt x="477" y="1"/>
                    <a:pt x="1" y="477"/>
                    <a:pt x="1" y="1072"/>
                  </a:cubicBezTo>
                  <a:cubicBezTo>
                    <a:pt x="1" y="1668"/>
                    <a:pt x="525" y="2144"/>
                    <a:pt x="1072" y="214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49" name="Google Shape;1400;p47">
              <a:extLst>
                <a:ext uri="{FF2B5EF4-FFF2-40B4-BE49-F238E27FC236}">
                  <a16:creationId xmlns:a16="http://schemas.microsoft.com/office/drawing/2014/main" id="{94795782-5D42-F114-4C55-FDEC9125B9CF}"/>
                </a:ext>
              </a:extLst>
            </p:cNvPr>
            <p:cNvSpPr/>
            <p:nvPr/>
          </p:nvSpPr>
          <p:spPr>
            <a:xfrm>
              <a:off x="613339" y="2156901"/>
              <a:ext cx="101158" cy="69119"/>
            </a:xfrm>
            <a:custGeom>
              <a:avLst/>
              <a:gdLst/>
              <a:ahLst/>
              <a:cxnLst/>
              <a:rect l="l" t="t" r="r" b="b"/>
              <a:pathLst>
                <a:path w="2930" h="2002" extrusionOk="0">
                  <a:moveTo>
                    <a:pt x="2715" y="215"/>
                  </a:moveTo>
                  <a:cubicBezTo>
                    <a:pt x="2572" y="72"/>
                    <a:pt x="2382" y="1"/>
                    <a:pt x="2215" y="1"/>
                  </a:cubicBezTo>
                  <a:lnTo>
                    <a:pt x="1453" y="1"/>
                  </a:lnTo>
                  <a:lnTo>
                    <a:pt x="715" y="1"/>
                  </a:lnTo>
                  <a:cubicBezTo>
                    <a:pt x="548" y="1"/>
                    <a:pt x="334" y="96"/>
                    <a:pt x="215" y="215"/>
                  </a:cubicBezTo>
                  <a:cubicBezTo>
                    <a:pt x="72" y="358"/>
                    <a:pt x="0" y="549"/>
                    <a:pt x="0" y="715"/>
                  </a:cubicBezTo>
                  <a:lnTo>
                    <a:pt x="0" y="1406"/>
                  </a:lnTo>
                  <a:cubicBezTo>
                    <a:pt x="0" y="1525"/>
                    <a:pt x="72" y="1620"/>
                    <a:pt x="143" y="1668"/>
                  </a:cubicBezTo>
                  <a:cubicBezTo>
                    <a:pt x="548" y="1882"/>
                    <a:pt x="1024" y="2001"/>
                    <a:pt x="1453" y="2001"/>
                  </a:cubicBezTo>
                  <a:cubicBezTo>
                    <a:pt x="1906" y="2001"/>
                    <a:pt x="2358" y="1882"/>
                    <a:pt x="2763" y="1668"/>
                  </a:cubicBezTo>
                  <a:cubicBezTo>
                    <a:pt x="2858" y="1620"/>
                    <a:pt x="2930" y="1525"/>
                    <a:pt x="2930" y="1406"/>
                  </a:cubicBezTo>
                  <a:lnTo>
                    <a:pt x="2930" y="715"/>
                  </a:lnTo>
                  <a:cubicBezTo>
                    <a:pt x="2930" y="549"/>
                    <a:pt x="2834" y="358"/>
                    <a:pt x="2715" y="215"/>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50" name="Google Shape;1401;p47">
              <a:extLst>
                <a:ext uri="{FF2B5EF4-FFF2-40B4-BE49-F238E27FC236}">
                  <a16:creationId xmlns:a16="http://schemas.microsoft.com/office/drawing/2014/main" id="{51166E5B-A6AC-EB72-029F-268C5380FFDD}"/>
                </a:ext>
              </a:extLst>
            </p:cNvPr>
            <p:cNvSpPr/>
            <p:nvPr/>
          </p:nvSpPr>
          <p:spPr>
            <a:xfrm>
              <a:off x="625664" y="2073868"/>
              <a:ext cx="74021" cy="74022"/>
            </a:xfrm>
            <a:custGeom>
              <a:avLst/>
              <a:gdLst/>
              <a:ahLst/>
              <a:cxnLst/>
              <a:rect l="l" t="t" r="r" b="b"/>
              <a:pathLst>
                <a:path w="2144" h="2144" extrusionOk="0">
                  <a:moveTo>
                    <a:pt x="1" y="1072"/>
                  </a:moveTo>
                  <a:cubicBezTo>
                    <a:pt x="1" y="1668"/>
                    <a:pt x="477" y="2144"/>
                    <a:pt x="1072" y="2144"/>
                  </a:cubicBezTo>
                  <a:cubicBezTo>
                    <a:pt x="1668" y="2144"/>
                    <a:pt x="2144" y="1668"/>
                    <a:pt x="2144" y="1072"/>
                  </a:cubicBezTo>
                  <a:cubicBezTo>
                    <a:pt x="2144" y="477"/>
                    <a:pt x="1668" y="1"/>
                    <a:pt x="1072" y="1"/>
                  </a:cubicBezTo>
                  <a:cubicBezTo>
                    <a:pt x="477" y="1"/>
                    <a:pt x="1" y="477"/>
                    <a:pt x="1" y="1072"/>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51" name="Google Shape;1402;p47">
              <a:extLst>
                <a:ext uri="{FF2B5EF4-FFF2-40B4-BE49-F238E27FC236}">
                  <a16:creationId xmlns:a16="http://schemas.microsoft.com/office/drawing/2014/main" id="{4231A246-6C4D-3FE1-5878-046FBF0341C0}"/>
                </a:ext>
              </a:extLst>
            </p:cNvPr>
            <p:cNvSpPr/>
            <p:nvPr/>
          </p:nvSpPr>
          <p:spPr>
            <a:xfrm>
              <a:off x="566489" y="1873246"/>
              <a:ext cx="119249" cy="206425"/>
            </a:xfrm>
            <a:custGeom>
              <a:avLst/>
              <a:gdLst/>
              <a:ahLst/>
              <a:cxnLst/>
              <a:rect l="l" t="t" r="r" b="b"/>
              <a:pathLst>
                <a:path w="3454" h="5979" extrusionOk="0">
                  <a:moveTo>
                    <a:pt x="2262" y="4883"/>
                  </a:moveTo>
                  <a:cubicBezTo>
                    <a:pt x="2262" y="4788"/>
                    <a:pt x="2262" y="4716"/>
                    <a:pt x="2215" y="4621"/>
                  </a:cubicBezTo>
                  <a:cubicBezTo>
                    <a:pt x="2358" y="4573"/>
                    <a:pt x="2453" y="4430"/>
                    <a:pt x="2548" y="4335"/>
                  </a:cubicBezTo>
                  <a:cubicBezTo>
                    <a:pt x="2620" y="4264"/>
                    <a:pt x="2548" y="4168"/>
                    <a:pt x="2501" y="4168"/>
                  </a:cubicBezTo>
                  <a:cubicBezTo>
                    <a:pt x="2286" y="4145"/>
                    <a:pt x="2072" y="4049"/>
                    <a:pt x="1929" y="3930"/>
                  </a:cubicBezTo>
                  <a:cubicBezTo>
                    <a:pt x="1715" y="3787"/>
                    <a:pt x="1548" y="3549"/>
                    <a:pt x="1477" y="3287"/>
                  </a:cubicBezTo>
                  <a:cubicBezTo>
                    <a:pt x="1453" y="3144"/>
                    <a:pt x="1548" y="2954"/>
                    <a:pt x="1691" y="2930"/>
                  </a:cubicBezTo>
                  <a:cubicBezTo>
                    <a:pt x="1834" y="2906"/>
                    <a:pt x="2024" y="2978"/>
                    <a:pt x="2048" y="3144"/>
                  </a:cubicBezTo>
                  <a:cubicBezTo>
                    <a:pt x="2072" y="3287"/>
                    <a:pt x="2167" y="3406"/>
                    <a:pt x="2286" y="3502"/>
                  </a:cubicBezTo>
                  <a:cubicBezTo>
                    <a:pt x="2405" y="3573"/>
                    <a:pt x="2572" y="3645"/>
                    <a:pt x="2739" y="3597"/>
                  </a:cubicBezTo>
                  <a:cubicBezTo>
                    <a:pt x="2882" y="3597"/>
                    <a:pt x="3048" y="3430"/>
                    <a:pt x="3144" y="3311"/>
                  </a:cubicBezTo>
                  <a:cubicBezTo>
                    <a:pt x="3334" y="3097"/>
                    <a:pt x="3453" y="2811"/>
                    <a:pt x="3453" y="2501"/>
                  </a:cubicBezTo>
                  <a:cubicBezTo>
                    <a:pt x="3453" y="2335"/>
                    <a:pt x="3406" y="2144"/>
                    <a:pt x="3334" y="2001"/>
                  </a:cubicBezTo>
                  <a:cubicBezTo>
                    <a:pt x="3286" y="1906"/>
                    <a:pt x="3215" y="1858"/>
                    <a:pt x="3096" y="1811"/>
                  </a:cubicBezTo>
                  <a:cubicBezTo>
                    <a:pt x="3001" y="1787"/>
                    <a:pt x="2882" y="1858"/>
                    <a:pt x="2810" y="1906"/>
                  </a:cubicBezTo>
                  <a:cubicBezTo>
                    <a:pt x="2763" y="1978"/>
                    <a:pt x="2691" y="2001"/>
                    <a:pt x="2643" y="2025"/>
                  </a:cubicBezTo>
                  <a:cubicBezTo>
                    <a:pt x="2572" y="2025"/>
                    <a:pt x="2501" y="2025"/>
                    <a:pt x="2429" y="2001"/>
                  </a:cubicBezTo>
                  <a:cubicBezTo>
                    <a:pt x="2405" y="2001"/>
                    <a:pt x="2405" y="1978"/>
                    <a:pt x="2381" y="1978"/>
                  </a:cubicBezTo>
                  <a:cubicBezTo>
                    <a:pt x="2262" y="1858"/>
                    <a:pt x="2262" y="1668"/>
                    <a:pt x="2334" y="1549"/>
                  </a:cubicBezTo>
                  <a:cubicBezTo>
                    <a:pt x="2405" y="1501"/>
                    <a:pt x="2453" y="1406"/>
                    <a:pt x="2501" y="1287"/>
                  </a:cubicBezTo>
                  <a:cubicBezTo>
                    <a:pt x="2501" y="953"/>
                    <a:pt x="2334" y="692"/>
                    <a:pt x="2143" y="453"/>
                  </a:cubicBezTo>
                  <a:cubicBezTo>
                    <a:pt x="1929" y="239"/>
                    <a:pt x="1596" y="96"/>
                    <a:pt x="1262" y="25"/>
                  </a:cubicBezTo>
                  <a:cubicBezTo>
                    <a:pt x="976" y="1"/>
                    <a:pt x="714" y="72"/>
                    <a:pt x="500" y="191"/>
                  </a:cubicBezTo>
                  <a:cubicBezTo>
                    <a:pt x="310" y="263"/>
                    <a:pt x="143" y="430"/>
                    <a:pt x="48" y="596"/>
                  </a:cubicBezTo>
                  <a:cubicBezTo>
                    <a:pt x="24" y="668"/>
                    <a:pt x="0" y="739"/>
                    <a:pt x="0" y="834"/>
                  </a:cubicBezTo>
                  <a:lnTo>
                    <a:pt x="0" y="834"/>
                  </a:lnTo>
                  <a:lnTo>
                    <a:pt x="0" y="5264"/>
                  </a:lnTo>
                  <a:cubicBezTo>
                    <a:pt x="0" y="5383"/>
                    <a:pt x="48" y="5478"/>
                    <a:pt x="119" y="5550"/>
                  </a:cubicBezTo>
                  <a:cubicBezTo>
                    <a:pt x="167" y="5621"/>
                    <a:pt x="262" y="5716"/>
                    <a:pt x="357" y="5788"/>
                  </a:cubicBezTo>
                  <a:cubicBezTo>
                    <a:pt x="524" y="5907"/>
                    <a:pt x="762" y="5978"/>
                    <a:pt x="1119" y="5978"/>
                  </a:cubicBezTo>
                  <a:cubicBezTo>
                    <a:pt x="1429" y="5978"/>
                    <a:pt x="1715" y="5859"/>
                    <a:pt x="1905" y="5669"/>
                  </a:cubicBezTo>
                  <a:cubicBezTo>
                    <a:pt x="2143" y="5478"/>
                    <a:pt x="2262" y="5192"/>
                    <a:pt x="2262" y="4883"/>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52" name="Google Shape;1403;p47">
              <a:extLst>
                <a:ext uri="{FF2B5EF4-FFF2-40B4-BE49-F238E27FC236}">
                  <a16:creationId xmlns:a16="http://schemas.microsoft.com/office/drawing/2014/main" id="{3CBC08E7-7E12-B84F-CA01-0E64B67027D5}"/>
                </a:ext>
              </a:extLst>
            </p:cNvPr>
            <p:cNvSpPr/>
            <p:nvPr/>
          </p:nvSpPr>
          <p:spPr>
            <a:xfrm>
              <a:off x="427526" y="1873250"/>
              <a:ext cx="119249" cy="206425"/>
            </a:xfrm>
            <a:custGeom>
              <a:avLst/>
              <a:gdLst/>
              <a:ahLst/>
              <a:cxnLst/>
              <a:rect l="l" t="t" r="r" b="b"/>
              <a:pathLst>
                <a:path w="3454" h="5979" extrusionOk="0">
                  <a:moveTo>
                    <a:pt x="3453" y="787"/>
                  </a:moveTo>
                  <a:cubicBezTo>
                    <a:pt x="3406" y="572"/>
                    <a:pt x="3215" y="334"/>
                    <a:pt x="2953" y="191"/>
                  </a:cubicBezTo>
                  <a:cubicBezTo>
                    <a:pt x="2739" y="72"/>
                    <a:pt x="2477" y="1"/>
                    <a:pt x="2168" y="49"/>
                  </a:cubicBezTo>
                  <a:cubicBezTo>
                    <a:pt x="1882" y="72"/>
                    <a:pt x="1596" y="191"/>
                    <a:pt x="1358" y="358"/>
                  </a:cubicBezTo>
                  <a:cubicBezTo>
                    <a:pt x="1286" y="430"/>
                    <a:pt x="1239" y="525"/>
                    <a:pt x="1239" y="644"/>
                  </a:cubicBezTo>
                  <a:cubicBezTo>
                    <a:pt x="1239" y="715"/>
                    <a:pt x="1310" y="811"/>
                    <a:pt x="1405" y="882"/>
                  </a:cubicBezTo>
                  <a:cubicBezTo>
                    <a:pt x="1453" y="906"/>
                    <a:pt x="1525" y="930"/>
                    <a:pt x="1572" y="1001"/>
                  </a:cubicBezTo>
                  <a:cubicBezTo>
                    <a:pt x="1786" y="1144"/>
                    <a:pt x="1953" y="1382"/>
                    <a:pt x="2025" y="1644"/>
                  </a:cubicBezTo>
                  <a:cubicBezTo>
                    <a:pt x="2072" y="1787"/>
                    <a:pt x="1953" y="1978"/>
                    <a:pt x="1810" y="2001"/>
                  </a:cubicBezTo>
                  <a:cubicBezTo>
                    <a:pt x="1667" y="2049"/>
                    <a:pt x="1477" y="1954"/>
                    <a:pt x="1453" y="1787"/>
                  </a:cubicBezTo>
                  <a:cubicBezTo>
                    <a:pt x="1405" y="1549"/>
                    <a:pt x="1167" y="1358"/>
                    <a:pt x="882" y="1311"/>
                  </a:cubicBezTo>
                  <a:cubicBezTo>
                    <a:pt x="715" y="1287"/>
                    <a:pt x="477" y="1454"/>
                    <a:pt x="358" y="1620"/>
                  </a:cubicBezTo>
                  <a:cubicBezTo>
                    <a:pt x="119" y="1858"/>
                    <a:pt x="0" y="2144"/>
                    <a:pt x="0" y="2501"/>
                  </a:cubicBezTo>
                  <a:cubicBezTo>
                    <a:pt x="0" y="2811"/>
                    <a:pt x="119" y="3073"/>
                    <a:pt x="286" y="3311"/>
                  </a:cubicBezTo>
                  <a:cubicBezTo>
                    <a:pt x="405" y="3454"/>
                    <a:pt x="572" y="3549"/>
                    <a:pt x="715" y="3645"/>
                  </a:cubicBezTo>
                  <a:lnTo>
                    <a:pt x="715" y="3764"/>
                  </a:lnTo>
                  <a:cubicBezTo>
                    <a:pt x="715" y="3883"/>
                    <a:pt x="739" y="4002"/>
                    <a:pt x="762" y="4121"/>
                  </a:cubicBezTo>
                  <a:cubicBezTo>
                    <a:pt x="810" y="4168"/>
                    <a:pt x="858" y="4192"/>
                    <a:pt x="929" y="4145"/>
                  </a:cubicBezTo>
                  <a:cubicBezTo>
                    <a:pt x="953" y="4121"/>
                    <a:pt x="1001" y="4097"/>
                    <a:pt x="1048" y="4049"/>
                  </a:cubicBezTo>
                  <a:cubicBezTo>
                    <a:pt x="1215" y="3954"/>
                    <a:pt x="1405" y="3906"/>
                    <a:pt x="1596" y="3906"/>
                  </a:cubicBezTo>
                  <a:cubicBezTo>
                    <a:pt x="1763" y="3906"/>
                    <a:pt x="1906" y="3930"/>
                    <a:pt x="2025" y="4002"/>
                  </a:cubicBezTo>
                  <a:cubicBezTo>
                    <a:pt x="2168" y="4049"/>
                    <a:pt x="2215" y="4240"/>
                    <a:pt x="2168" y="4383"/>
                  </a:cubicBezTo>
                  <a:cubicBezTo>
                    <a:pt x="2120" y="4526"/>
                    <a:pt x="1929" y="4597"/>
                    <a:pt x="1786" y="4526"/>
                  </a:cubicBezTo>
                  <a:cubicBezTo>
                    <a:pt x="1596" y="4430"/>
                    <a:pt x="1382" y="4502"/>
                    <a:pt x="1239" y="4621"/>
                  </a:cubicBezTo>
                  <a:cubicBezTo>
                    <a:pt x="1191" y="4692"/>
                    <a:pt x="1191" y="4835"/>
                    <a:pt x="1191" y="4883"/>
                  </a:cubicBezTo>
                  <a:cubicBezTo>
                    <a:pt x="1191" y="5335"/>
                    <a:pt x="1453" y="5740"/>
                    <a:pt x="1882" y="5907"/>
                  </a:cubicBezTo>
                  <a:cubicBezTo>
                    <a:pt x="1977" y="5955"/>
                    <a:pt x="2144" y="5978"/>
                    <a:pt x="2287" y="5978"/>
                  </a:cubicBezTo>
                  <a:cubicBezTo>
                    <a:pt x="2644" y="5978"/>
                    <a:pt x="2882" y="5907"/>
                    <a:pt x="3072" y="5788"/>
                  </a:cubicBezTo>
                  <a:cubicBezTo>
                    <a:pt x="3215" y="5669"/>
                    <a:pt x="3311" y="5550"/>
                    <a:pt x="3358" y="5454"/>
                  </a:cubicBezTo>
                  <a:cubicBezTo>
                    <a:pt x="3382" y="5383"/>
                    <a:pt x="3406" y="5335"/>
                    <a:pt x="3406" y="5264"/>
                  </a:cubicBezTo>
                  <a:lnTo>
                    <a:pt x="3406" y="2930"/>
                  </a:lnTo>
                  <a:cubicBezTo>
                    <a:pt x="3406" y="2740"/>
                    <a:pt x="3239" y="2597"/>
                    <a:pt x="3072" y="2620"/>
                  </a:cubicBezTo>
                  <a:cubicBezTo>
                    <a:pt x="2906" y="2644"/>
                    <a:pt x="2739" y="2644"/>
                    <a:pt x="2572" y="2620"/>
                  </a:cubicBezTo>
                  <a:cubicBezTo>
                    <a:pt x="2429" y="2597"/>
                    <a:pt x="2310" y="2454"/>
                    <a:pt x="2334" y="2263"/>
                  </a:cubicBezTo>
                  <a:cubicBezTo>
                    <a:pt x="2382" y="2120"/>
                    <a:pt x="2525" y="2001"/>
                    <a:pt x="2691" y="2025"/>
                  </a:cubicBezTo>
                  <a:cubicBezTo>
                    <a:pt x="2858" y="2049"/>
                    <a:pt x="3025" y="2025"/>
                    <a:pt x="3168" y="1930"/>
                  </a:cubicBezTo>
                  <a:cubicBezTo>
                    <a:pt x="3239" y="1906"/>
                    <a:pt x="3287" y="1858"/>
                    <a:pt x="3334" y="1811"/>
                  </a:cubicBezTo>
                  <a:cubicBezTo>
                    <a:pt x="3382" y="1763"/>
                    <a:pt x="3382" y="1716"/>
                    <a:pt x="3453" y="1644"/>
                  </a:cubicBezTo>
                  <a:lnTo>
                    <a:pt x="3453" y="811"/>
                  </a:lnTo>
                  <a:lnTo>
                    <a:pt x="3453" y="81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53" name="Google Shape;610;p29">
            <a:extLst>
              <a:ext uri="{FF2B5EF4-FFF2-40B4-BE49-F238E27FC236}">
                <a16:creationId xmlns:a16="http://schemas.microsoft.com/office/drawing/2014/main" id="{A232C860-1BB4-8A3D-0969-CD15633364BA}"/>
              </a:ext>
            </a:extLst>
          </p:cNvPr>
          <p:cNvSpPr txBox="1">
            <a:spLocks/>
          </p:cNvSpPr>
          <p:nvPr/>
        </p:nvSpPr>
        <p:spPr>
          <a:xfrm>
            <a:off x="1088351" y="5090075"/>
            <a:ext cx="4264068" cy="422962"/>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2200" b="0" i="0" u="none" strike="noStrike" cap="none">
                <a:solidFill>
                  <a:schemeClr val="dk1"/>
                </a:solidFill>
                <a:latin typeface="Poppins"/>
                <a:ea typeface="Poppins"/>
                <a:cs typeface="Poppins"/>
                <a:sym typeface="Poppins"/>
              </a:defRPr>
            </a:lvl1pPr>
            <a:lvl2pPr marL="914400" marR="0" lvl="1"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0" indent="0"/>
            <a:r>
              <a:rPr lang="en" sz="3000" dirty="0">
                <a:solidFill>
                  <a:srgbClr val="000000"/>
                </a:solidFill>
                <a:latin typeface="+mn-lt"/>
                <a:ea typeface="Calibri" panose="020F0502020204030204" pitchFamily="34" charset="0"/>
                <a:cs typeface="Calibri" panose="020F0502020204030204" pitchFamily="34" charset="0"/>
              </a:rPr>
              <a:t>Conclusion</a:t>
            </a:r>
            <a:endParaRPr lang="en-US" sz="3000" dirty="0">
              <a:solidFill>
                <a:srgbClr val="000000"/>
              </a:solidFill>
              <a:latin typeface="+mn-lt"/>
              <a:ea typeface="Calibri" panose="020F0502020204030204" pitchFamily="34" charset="0"/>
              <a:cs typeface="Calibri" panose="020F0502020204030204" pitchFamily="34" charset="0"/>
            </a:endParaRPr>
          </a:p>
        </p:txBody>
      </p:sp>
      <p:cxnSp>
        <p:nvCxnSpPr>
          <p:cNvPr id="54" name="Straight Connector 53">
            <a:extLst>
              <a:ext uri="{FF2B5EF4-FFF2-40B4-BE49-F238E27FC236}">
                <a16:creationId xmlns:a16="http://schemas.microsoft.com/office/drawing/2014/main" id="{CB6D1BAD-FCAA-E00C-1194-42309BD7F798}"/>
              </a:ext>
            </a:extLst>
          </p:cNvPr>
          <p:cNvCxnSpPr>
            <a:cxnSpLocks/>
          </p:cNvCxnSpPr>
          <p:nvPr/>
        </p:nvCxnSpPr>
        <p:spPr>
          <a:xfrm>
            <a:off x="506664" y="2228577"/>
            <a:ext cx="5934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5AD60E-DD06-B653-0CBE-115C6A6ABF4F}"/>
              </a:ext>
            </a:extLst>
          </p:cNvPr>
          <p:cNvCxnSpPr>
            <a:cxnSpLocks/>
          </p:cNvCxnSpPr>
          <p:nvPr/>
        </p:nvCxnSpPr>
        <p:spPr>
          <a:xfrm>
            <a:off x="506664" y="2923948"/>
            <a:ext cx="5934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FB832A4-2278-C5EB-A8C2-F1F4A379608D}"/>
              </a:ext>
            </a:extLst>
          </p:cNvPr>
          <p:cNvCxnSpPr>
            <a:cxnSpLocks/>
          </p:cNvCxnSpPr>
          <p:nvPr/>
        </p:nvCxnSpPr>
        <p:spPr>
          <a:xfrm>
            <a:off x="506664" y="4195619"/>
            <a:ext cx="5934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BFEBD39-271F-1134-FD2A-198575E14F3C}"/>
              </a:ext>
            </a:extLst>
          </p:cNvPr>
          <p:cNvCxnSpPr>
            <a:cxnSpLocks/>
          </p:cNvCxnSpPr>
          <p:nvPr/>
        </p:nvCxnSpPr>
        <p:spPr>
          <a:xfrm>
            <a:off x="506664" y="4875622"/>
            <a:ext cx="5934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E93335-157D-C21D-4620-4E5E44EAC37E}"/>
              </a:ext>
            </a:extLst>
          </p:cNvPr>
          <p:cNvCxnSpPr>
            <a:cxnSpLocks/>
          </p:cNvCxnSpPr>
          <p:nvPr/>
        </p:nvCxnSpPr>
        <p:spPr>
          <a:xfrm>
            <a:off x="506664" y="5563309"/>
            <a:ext cx="5934456"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2A50EACB-AA2C-8575-0356-753D9C459991}"/>
              </a:ext>
            </a:extLst>
          </p:cNvPr>
          <p:cNvSpPr/>
          <p:nvPr/>
        </p:nvSpPr>
        <p:spPr>
          <a:xfrm>
            <a:off x="409027"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rgbClr val="00000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 name="TextBox 2">
            <a:extLst>
              <a:ext uri="{FF2B5EF4-FFF2-40B4-BE49-F238E27FC236}">
                <a16:creationId xmlns:a16="http://schemas.microsoft.com/office/drawing/2014/main" id="{65DFF7C2-1A2C-BE57-AD63-182B418A2B91}"/>
              </a:ext>
            </a:extLst>
          </p:cNvPr>
          <p:cNvSpPr txBox="1"/>
          <p:nvPr/>
        </p:nvSpPr>
        <p:spPr>
          <a:xfrm>
            <a:off x="11962151" y="6453265"/>
            <a:ext cx="134911" cy="261610"/>
          </a:xfrm>
          <a:prstGeom prst="rect">
            <a:avLst/>
          </a:prstGeom>
          <a:noFill/>
        </p:spPr>
        <p:txBody>
          <a:bodyPr wrap="square" rtlCol="0">
            <a:spAutoFit/>
          </a:bodyPr>
          <a:lstStyle/>
          <a:p>
            <a:r>
              <a:rPr lang="en-US" sz="1100">
                <a:solidFill>
                  <a:schemeClr val="bg1"/>
                </a:solidFill>
              </a:rPr>
              <a:t>2</a:t>
            </a:r>
          </a:p>
        </p:txBody>
      </p:sp>
      <p:cxnSp>
        <p:nvCxnSpPr>
          <p:cNvPr id="66" name="Straight Connector 65">
            <a:extLst>
              <a:ext uri="{FF2B5EF4-FFF2-40B4-BE49-F238E27FC236}">
                <a16:creationId xmlns:a16="http://schemas.microsoft.com/office/drawing/2014/main" id="{A647E1C6-7099-1DBF-463D-8F03FA3D0912}"/>
              </a:ext>
            </a:extLst>
          </p:cNvPr>
          <p:cNvCxnSpPr>
            <a:cxnSpLocks/>
          </p:cNvCxnSpPr>
          <p:nvPr/>
        </p:nvCxnSpPr>
        <p:spPr>
          <a:xfrm>
            <a:off x="506664" y="3572999"/>
            <a:ext cx="5934456"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Google Shape;610;p29">
            <a:extLst>
              <a:ext uri="{FF2B5EF4-FFF2-40B4-BE49-F238E27FC236}">
                <a16:creationId xmlns:a16="http://schemas.microsoft.com/office/drawing/2014/main" id="{A92A2576-B8D6-D2B7-761A-9A6D2516EB7C}"/>
              </a:ext>
            </a:extLst>
          </p:cNvPr>
          <p:cNvSpPr txBox="1">
            <a:spLocks/>
          </p:cNvSpPr>
          <p:nvPr/>
        </p:nvSpPr>
        <p:spPr>
          <a:xfrm>
            <a:off x="1088351" y="3697732"/>
            <a:ext cx="3238377" cy="422962"/>
          </a:xfrm>
          <a:prstGeom prst="rect">
            <a:avLst/>
          </a:prstGeom>
        </p:spPr>
        <p:txBody>
          <a:bodyPr spcFirstLastPara="1" wrap="square" lIns="91425" tIns="91425" rIns="91425" bIns="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 sz="3000" dirty="0">
                <a:solidFill>
                  <a:srgbClr val="000000"/>
                </a:solidFill>
                <a:ea typeface="Calibri" panose="020F0502020204030204" pitchFamily="34" charset="0"/>
                <a:cs typeface="Calibri" panose="020F0502020204030204" pitchFamily="34" charset="0"/>
              </a:rPr>
              <a:t>Financials</a:t>
            </a:r>
            <a:endParaRPr lang="en-US" sz="3000" dirty="0">
              <a:solidFill>
                <a:srgbClr val="000000"/>
              </a:solidFill>
              <a:ea typeface="Calibri" panose="020F0502020204030204" pitchFamily="34" charset="0"/>
              <a:cs typeface="Calibri" panose="020F0502020204030204" pitchFamily="34" charset="0"/>
            </a:endParaRPr>
          </a:p>
        </p:txBody>
      </p:sp>
      <p:sp>
        <p:nvSpPr>
          <p:cNvPr id="68" name="Google Shape;1383;p47">
            <a:extLst>
              <a:ext uri="{FF2B5EF4-FFF2-40B4-BE49-F238E27FC236}">
                <a16:creationId xmlns:a16="http://schemas.microsoft.com/office/drawing/2014/main" id="{E5D4B9D2-C438-2860-5FB0-3CD4188F3134}"/>
              </a:ext>
            </a:extLst>
          </p:cNvPr>
          <p:cNvSpPr/>
          <p:nvPr/>
        </p:nvSpPr>
        <p:spPr>
          <a:xfrm>
            <a:off x="667103" y="3964756"/>
            <a:ext cx="88800" cy="73864"/>
          </a:xfrm>
          <a:custGeom>
            <a:avLst/>
            <a:gdLst/>
            <a:ahLst/>
            <a:cxnLst/>
            <a:rect l="l" t="t" r="r" b="b"/>
            <a:pathLst>
              <a:path w="2596" h="1930" extrusionOk="0">
                <a:moveTo>
                  <a:pt x="2286" y="1"/>
                </a:moveTo>
                <a:lnTo>
                  <a:pt x="310" y="1"/>
                </a:lnTo>
                <a:cubicBezTo>
                  <a:pt x="119" y="1"/>
                  <a:pt x="0" y="120"/>
                  <a:pt x="0" y="310"/>
                </a:cubicBezTo>
                <a:lnTo>
                  <a:pt x="0" y="1644"/>
                </a:lnTo>
                <a:cubicBezTo>
                  <a:pt x="0" y="1811"/>
                  <a:pt x="119" y="1930"/>
                  <a:pt x="310" y="1930"/>
                </a:cubicBezTo>
                <a:lnTo>
                  <a:pt x="2286" y="1930"/>
                </a:lnTo>
                <a:cubicBezTo>
                  <a:pt x="2477" y="1930"/>
                  <a:pt x="2596" y="1811"/>
                  <a:pt x="2596" y="1644"/>
                </a:cubicBezTo>
                <a:lnTo>
                  <a:pt x="2596" y="310"/>
                </a:lnTo>
                <a:cubicBezTo>
                  <a:pt x="2596" y="144"/>
                  <a:pt x="2453" y="1"/>
                  <a:pt x="2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69" name="Google Shape;1384;p47">
            <a:extLst>
              <a:ext uri="{FF2B5EF4-FFF2-40B4-BE49-F238E27FC236}">
                <a16:creationId xmlns:a16="http://schemas.microsoft.com/office/drawing/2014/main" id="{D761DBE3-9FC4-295E-3DCB-0FA520FCEEA4}"/>
              </a:ext>
            </a:extLst>
          </p:cNvPr>
          <p:cNvSpPr/>
          <p:nvPr/>
        </p:nvSpPr>
        <p:spPr>
          <a:xfrm>
            <a:off x="776256" y="3894604"/>
            <a:ext cx="88834" cy="144017"/>
          </a:xfrm>
          <a:custGeom>
            <a:avLst/>
            <a:gdLst/>
            <a:ahLst/>
            <a:cxnLst/>
            <a:rect l="l" t="t" r="r" b="b"/>
            <a:pathLst>
              <a:path w="2597" h="3763" extrusionOk="0">
                <a:moveTo>
                  <a:pt x="2287" y="0"/>
                </a:moveTo>
                <a:lnTo>
                  <a:pt x="286" y="0"/>
                </a:lnTo>
                <a:cubicBezTo>
                  <a:pt x="119" y="0"/>
                  <a:pt x="0" y="119"/>
                  <a:pt x="0" y="286"/>
                </a:cubicBezTo>
                <a:lnTo>
                  <a:pt x="0" y="3477"/>
                </a:lnTo>
                <a:cubicBezTo>
                  <a:pt x="0" y="3644"/>
                  <a:pt x="119" y="3763"/>
                  <a:pt x="286" y="3763"/>
                </a:cubicBezTo>
                <a:lnTo>
                  <a:pt x="2287" y="3763"/>
                </a:lnTo>
                <a:cubicBezTo>
                  <a:pt x="2477" y="3763"/>
                  <a:pt x="2596" y="3644"/>
                  <a:pt x="2596" y="3477"/>
                </a:cubicBezTo>
                <a:lnTo>
                  <a:pt x="2596" y="286"/>
                </a:lnTo>
                <a:cubicBezTo>
                  <a:pt x="2596" y="143"/>
                  <a:pt x="2429" y="0"/>
                  <a:pt x="2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70" name="Google Shape;1385;p47">
            <a:extLst>
              <a:ext uri="{FF2B5EF4-FFF2-40B4-BE49-F238E27FC236}">
                <a16:creationId xmlns:a16="http://schemas.microsoft.com/office/drawing/2014/main" id="{E9BB9136-0BC2-8695-8AD4-30E27EF71439}"/>
              </a:ext>
            </a:extLst>
          </p:cNvPr>
          <p:cNvSpPr/>
          <p:nvPr/>
        </p:nvSpPr>
        <p:spPr>
          <a:xfrm>
            <a:off x="885408" y="3789778"/>
            <a:ext cx="130361" cy="248843"/>
          </a:xfrm>
          <a:custGeom>
            <a:avLst/>
            <a:gdLst/>
            <a:ahLst/>
            <a:cxnLst/>
            <a:rect l="l" t="t" r="r" b="b"/>
            <a:pathLst>
              <a:path w="3811" h="6502" extrusionOk="0">
                <a:moveTo>
                  <a:pt x="3501" y="0"/>
                </a:moveTo>
                <a:lnTo>
                  <a:pt x="286" y="0"/>
                </a:lnTo>
                <a:cubicBezTo>
                  <a:pt x="120" y="0"/>
                  <a:pt x="0" y="119"/>
                  <a:pt x="0" y="286"/>
                </a:cubicBezTo>
                <a:lnTo>
                  <a:pt x="0" y="6216"/>
                </a:lnTo>
                <a:cubicBezTo>
                  <a:pt x="0" y="6383"/>
                  <a:pt x="120" y="6502"/>
                  <a:pt x="286" y="6502"/>
                </a:cubicBezTo>
                <a:lnTo>
                  <a:pt x="3501" y="6502"/>
                </a:lnTo>
                <a:cubicBezTo>
                  <a:pt x="3692" y="6502"/>
                  <a:pt x="3811" y="6383"/>
                  <a:pt x="3811" y="6216"/>
                </a:cubicBezTo>
                <a:lnTo>
                  <a:pt x="3811" y="286"/>
                </a:lnTo>
                <a:cubicBezTo>
                  <a:pt x="3811" y="119"/>
                  <a:pt x="3644" y="0"/>
                  <a:pt x="3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71" name="Google Shape;1386;p47">
            <a:extLst>
              <a:ext uri="{FF2B5EF4-FFF2-40B4-BE49-F238E27FC236}">
                <a16:creationId xmlns:a16="http://schemas.microsoft.com/office/drawing/2014/main" id="{6A6571DA-0826-8F9F-AC24-B4311DC3728D}"/>
              </a:ext>
            </a:extLst>
          </p:cNvPr>
          <p:cNvSpPr/>
          <p:nvPr/>
        </p:nvSpPr>
        <p:spPr>
          <a:xfrm>
            <a:off x="667103" y="3650315"/>
            <a:ext cx="350309" cy="237935"/>
          </a:xfrm>
          <a:custGeom>
            <a:avLst/>
            <a:gdLst/>
            <a:ahLst/>
            <a:cxnLst/>
            <a:rect l="l" t="t" r="r" b="b"/>
            <a:pathLst>
              <a:path w="10241" h="6217" extrusionOk="0">
                <a:moveTo>
                  <a:pt x="453" y="6145"/>
                </a:moveTo>
                <a:lnTo>
                  <a:pt x="9312" y="1096"/>
                </a:lnTo>
                <a:lnTo>
                  <a:pt x="9050" y="1858"/>
                </a:lnTo>
                <a:cubicBezTo>
                  <a:pt x="9002" y="2001"/>
                  <a:pt x="9074" y="2168"/>
                  <a:pt x="9240" y="2239"/>
                </a:cubicBezTo>
                <a:cubicBezTo>
                  <a:pt x="9383" y="2287"/>
                  <a:pt x="9550" y="2216"/>
                  <a:pt x="9621" y="2049"/>
                </a:cubicBezTo>
                <a:lnTo>
                  <a:pt x="10193" y="549"/>
                </a:lnTo>
                <a:cubicBezTo>
                  <a:pt x="10240" y="358"/>
                  <a:pt x="10121" y="144"/>
                  <a:pt x="9955" y="144"/>
                </a:cubicBezTo>
                <a:lnTo>
                  <a:pt x="8335" y="1"/>
                </a:lnTo>
                <a:cubicBezTo>
                  <a:pt x="8192" y="1"/>
                  <a:pt x="8049" y="120"/>
                  <a:pt x="8002" y="263"/>
                </a:cubicBezTo>
                <a:cubicBezTo>
                  <a:pt x="8002" y="406"/>
                  <a:pt x="8121" y="572"/>
                  <a:pt x="8288" y="596"/>
                </a:cubicBezTo>
                <a:lnTo>
                  <a:pt x="8931" y="644"/>
                </a:lnTo>
                <a:lnTo>
                  <a:pt x="191" y="5621"/>
                </a:lnTo>
                <a:cubicBezTo>
                  <a:pt x="24" y="5716"/>
                  <a:pt x="0" y="5883"/>
                  <a:pt x="72" y="6050"/>
                </a:cubicBezTo>
                <a:cubicBezTo>
                  <a:pt x="119" y="6169"/>
                  <a:pt x="310" y="6216"/>
                  <a:pt x="453" y="614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3327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9C90-2A08-60E5-CADA-AE6F0F5E91B6}"/>
              </a:ext>
            </a:extLst>
          </p:cNvPr>
          <p:cNvSpPr>
            <a:spLocks noGrp="1"/>
          </p:cNvSpPr>
          <p:nvPr>
            <p:ph type="title"/>
          </p:nvPr>
        </p:nvSpPr>
        <p:spPr/>
        <p:txBody>
          <a:bodyPr/>
          <a:lstStyle/>
          <a:p>
            <a:r>
              <a:rPr lang="en-US"/>
              <a:t>Financial Calculations</a:t>
            </a:r>
          </a:p>
        </p:txBody>
      </p:sp>
      <p:pic>
        <p:nvPicPr>
          <p:cNvPr id="4" name="Picture 3">
            <a:extLst>
              <a:ext uri="{FF2B5EF4-FFF2-40B4-BE49-F238E27FC236}">
                <a16:creationId xmlns:a16="http://schemas.microsoft.com/office/drawing/2014/main" id="{8CB2734B-E473-480B-CCAE-797E9D637F7E}"/>
              </a:ext>
            </a:extLst>
          </p:cNvPr>
          <p:cNvPicPr>
            <a:picLocks noChangeAspect="1"/>
          </p:cNvPicPr>
          <p:nvPr/>
        </p:nvPicPr>
        <p:blipFill>
          <a:blip r:embed="rId2"/>
          <a:srcRect l="186" t="906"/>
          <a:stretch/>
        </p:blipFill>
        <p:spPr>
          <a:xfrm>
            <a:off x="704538" y="2001187"/>
            <a:ext cx="10159729" cy="3281597"/>
          </a:xfrm>
          <a:prstGeom prst="rect">
            <a:avLst/>
          </a:prstGeom>
        </p:spPr>
      </p:pic>
    </p:spTree>
    <p:extLst>
      <p:ext uri="{BB962C8B-B14F-4D97-AF65-F5344CB8AC3E}">
        <p14:creationId xmlns:p14="http://schemas.microsoft.com/office/powerpoint/2010/main" val="1626284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55619-8865-918A-D83C-389396255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B6F14-1B4F-0372-FE67-857030AD99D4}"/>
              </a:ext>
            </a:extLst>
          </p:cNvPr>
          <p:cNvSpPr>
            <a:spLocks noGrp="1"/>
          </p:cNvSpPr>
          <p:nvPr>
            <p:ph type="title"/>
          </p:nvPr>
        </p:nvSpPr>
        <p:spPr/>
        <p:txBody>
          <a:bodyPr/>
          <a:lstStyle/>
          <a:p>
            <a:r>
              <a:rPr lang="en-US"/>
              <a:t>Extended Risks and Mitigation</a:t>
            </a:r>
          </a:p>
        </p:txBody>
      </p:sp>
      <p:graphicFrame>
        <p:nvGraphicFramePr>
          <p:cNvPr id="4" name="Table 3">
            <a:extLst>
              <a:ext uri="{FF2B5EF4-FFF2-40B4-BE49-F238E27FC236}">
                <a16:creationId xmlns:a16="http://schemas.microsoft.com/office/drawing/2014/main" id="{B4EE3074-AE95-F681-4520-52FEEE419731}"/>
              </a:ext>
            </a:extLst>
          </p:cNvPr>
          <p:cNvGraphicFramePr>
            <a:graphicFrameLocks noGrp="1"/>
          </p:cNvGraphicFramePr>
          <p:nvPr>
            <p:extLst>
              <p:ext uri="{D42A27DB-BD31-4B8C-83A1-F6EECF244321}">
                <p14:modId xmlns:p14="http://schemas.microsoft.com/office/powerpoint/2010/main" val="1189533566"/>
              </p:ext>
            </p:extLst>
          </p:nvPr>
        </p:nvGraphicFramePr>
        <p:xfrm>
          <a:off x="317397" y="1628405"/>
          <a:ext cx="11557205" cy="4494651"/>
        </p:xfrm>
        <a:graphic>
          <a:graphicData uri="http://schemas.openxmlformats.org/drawingml/2006/table">
            <a:tbl>
              <a:tblPr firstRow="1" bandRow="1">
                <a:tableStyleId>{7E9639D4-E3E2-4D34-9284-5A2195B3D0D7}</a:tableStyleId>
              </a:tblPr>
              <a:tblGrid>
                <a:gridCol w="3049801">
                  <a:extLst>
                    <a:ext uri="{9D8B030D-6E8A-4147-A177-3AD203B41FA5}">
                      <a16:colId xmlns:a16="http://schemas.microsoft.com/office/drawing/2014/main" val="4169699856"/>
                    </a:ext>
                  </a:extLst>
                </a:gridCol>
                <a:gridCol w="2064700">
                  <a:extLst>
                    <a:ext uri="{9D8B030D-6E8A-4147-A177-3AD203B41FA5}">
                      <a16:colId xmlns:a16="http://schemas.microsoft.com/office/drawing/2014/main" val="244358977"/>
                    </a:ext>
                  </a:extLst>
                </a:gridCol>
                <a:gridCol w="6442704">
                  <a:extLst>
                    <a:ext uri="{9D8B030D-6E8A-4147-A177-3AD203B41FA5}">
                      <a16:colId xmlns:a16="http://schemas.microsoft.com/office/drawing/2014/main" val="3902117989"/>
                    </a:ext>
                  </a:extLst>
                </a:gridCol>
              </a:tblGrid>
              <a:tr h="300703">
                <a:tc>
                  <a:txBody>
                    <a:bodyPr/>
                    <a:lstStyle/>
                    <a:p>
                      <a:r>
                        <a:rPr lang="en-US" sz="1800" b="0">
                          <a:solidFill>
                            <a:schemeClr val="tx1"/>
                          </a:solidFill>
                          <a:latin typeface="+mn-lt"/>
                        </a:rPr>
                        <a:t>Risk</a:t>
                      </a:r>
                      <a:endParaRPr lang="en-US" sz="1800" b="0">
                        <a:solidFill>
                          <a:schemeClr val="tx1"/>
                        </a:solidFill>
                        <a:latin typeface="+mn-lt"/>
                        <a:cs typeface="Arial" panose="020B0604020202020204" pitchFamily="34" charset="0"/>
                      </a:endParaRPr>
                    </a:p>
                  </a:txBody>
                  <a:tcPr>
                    <a:solidFill>
                      <a:srgbClr val="6091C3"/>
                    </a:solidFill>
                  </a:tcPr>
                </a:tc>
                <a:tc>
                  <a:txBody>
                    <a:bodyPr/>
                    <a:lstStyle/>
                    <a:p>
                      <a:pPr algn="l"/>
                      <a:r>
                        <a:rPr lang="en-US" sz="1800" b="0">
                          <a:solidFill>
                            <a:schemeClr val="tx1"/>
                          </a:solidFill>
                          <a:latin typeface="+mn-lt"/>
                        </a:rPr>
                        <a:t>Degree</a:t>
                      </a:r>
                      <a:endParaRPr lang="en-US" sz="1800" b="0">
                        <a:solidFill>
                          <a:schemeClr val="tx1"/>
                        </a:solidFill>
                        <a:latin typeface="+mn-lt"/>
                        <a:cs typeface="Arial" panose="020B0604020202020204" pitchFamily="34" charset="0"/>
                      </a:endParaRPr>
                    </a:p>
                  </a:txBody>
                  <a:tcPr>
                    <a:solidFill>
                      <a:srgbClr val="6091C3"/>
                    </a:solidFill>
                  </a:tcPr>
                </a:tc>
                <a:tc>
                  <a:txBody>
                    <a:bodyPr/>
                    <a:lstStyle/>
                    <a:p>
                      <a:r>
                        <a:rPr lang="en-US" sz="1800" b="0">
                          <a:solidFill>
                            <a:schemeClr val="tx1"/>
                          </a:solidFill>
                          <a:latin typeface="+mn-lt"/>
                        </a:rPr>
                        <a:t>Mitigation Strategy</a:t>
                      </a:r>
                      <a:endParaRPr lang="en-US" sz="1800" b="0">
                        <a:solidFill>
                          <a:schemeClr val="tx1"/>
                        </a:solidFill>
                        <a:latin typeface="+mn-lt"/>
                        <a:cs typeface="Arial" panose="020B0604020202020204" pitchFamily="34" charset="0"/>
                      </a:endParaRPr>
                    </a:p>
                  </a:txBody>
                  <a:tcPr>
                    <a:solidFill>
                      <a:srgbClr val="6091C3"/>
                    </a:solidFill>
                  </a:tcPr>
                </a:tc>
                <a:extLst>
                  <a:ext uri="{0D108BD9-81ED-4DB2-BD59-A6C34878D82A}">
                    <a16:rowId xmlns:a16="http://schemas.microsoft.com/office/drawing/2014/main" val="2172256235"/>
                  </a:ext>
                </a:extLst>
              </a:tr>
              <a:tr h="1428338">
                <a:tc>
                  <a:txBody>
                    <a:bodyPr/>
                    <a:lstStyle/>
                    <a:p>
                      <a:pPr marL="0" lvl="0" indent="0" algn="l">
                        <a:lnSpc>
                          <a:spcPct val="100000"/>
                        </a:lnSpc>
                        <a:spcBef>
                          <a:spcPts val="0"/>
                        </a:spcBef>
                        <a:spcAft>
                          <a:spcPts val="0"/>
                        </a:spcAft>
                        <a:buFont typeface="Wingdings" panose="05000000000000000000" pitchFamily="2" charset="2"/>
                        <a:buNone/>
                      </a:pPr>
                      <a:r>
                        <a:rPr lang="en-US" sz="1800" b="0" u="none" strike="noStrike" noProof="0">
                          <a:solidFill>
                            <a:srgbClr val="000000"/>
                          </a:solidFill>
                          <a:latin typeface="+mn-lt"/>
                          <a:cs typeface="Arial" panose="020B0604020202020204" pitchFamily="34" charset="0"/>
                        </a:rPr>
                        <a:t>The project may exceed its budget due to unforeseen costs related to technology, training, or resource allocation</a:t>
                      </a:r>
                    </a:p>
                  </a:txBody>
                  <a:tcPr anchor="ctr"/>
                </a:tc>
                <a:tc>
                  <a:txBody>
                    <a:bodyPr/>
                    <a:lstStyle/>
                    <a:p>
                      <a:endParaRPr lang="en-US" sz="1800" b="0">
                        <a:latin typeface="+mn-lt"/>
                        <a:cs typeface="Arial" panose="020B0604020202020204" pitchFamily="34" charset="0"/>
                      </a:endParaRPr>
                    </a:p>
                  </a:txBody>
                  <a:tcPr/>
                </a:tc>
                <a:tc>
                  <a:txBody>
                    <a:bodyPr/>
                    <a:lstStyle/>
                    <a:p>
                      <a:pPr marL="285750" lvl="0" indent="-285750">
                        <a:buFont typeface="Arial" panose="020B0604020202020204" pitchFamily="34" charset="0"/>
                        <a:buChar char="•"/>
                      </a:pPr>
                      <a:r>
                        <a:rPr lang="en-US" sz="1800" b="0" u="none" strike="noStrike" noProof="0">
                          <a:latin typeface="+mn-lt"/>
                        </a:rPr>
                        <a:t>Develop a detailed budget plan with contingencies for unexpected expenses. Regularly monitor expenses against the budget and adjust allocations, as necessary. Conduct a risk assessment at each phase to identify potential budget impacts early</a:t>
                      </a:r>
                    </a:p>
                  </a:txBody>
                  <a:tcPr/>
                </a:tc>
                <a:extLst>
                  <a:ext uri="{0D108BD9-81ED-4DB2-BD59-A6C34878D82A}">
                    <a16:rowId xmlns:a16="http://schemas.microsoft.com/office/drawing/2014/main" val="161190218"/>
                  </a:ext>
                </a:extLst>
              </a:tr>
              <a:tr h="1202811">
                <a:tc>
                  <a:txBody>
                    <a:bodyPr/>
                    <a:lstStyle/>
                    <a:p>
                      <a:pPr marL="0" lvl="0" indent="0" algn="l">
                        <a:lnSpc>
                          <a:spcPct val="100000"/>
                        </a:lnSpc>
                        <a:spcBef>
                          <a:spcPts val="0"/>
                        </a:spcBef>
                        <a:spcAft>
                          <a:spcPts val="0"/>
                        </a:spcAft>
                        <a:buNone/>
                      </a:pPr>
                      <a:r>
                        <a:rPr lang="en-US" sz="1800" b="0" i="0">
                          <a:latin typeface="+mn-lt"/>
                          <a:cs typeface="Arial" panose="020B0604020202020204" pitchFamily="34" charset="0"/>
                        </a:rPr>
                        <a:t>The current IT staff may lack the necessary skills to implement and support new systems effectively</a:t>
                      </a:r>
                    </a:p>
                  </a:txBody>
                  <a:tcPr anchor="ctr"/>
                </a:tc>
                <a:tc>
                  <a:txBody>
                    <a:bodyPr/>
                    <a:lstStyle/>
                    <a:p>
                      <a:endParaRPr lang="en-US" sz="1800" b="0">
                        <a:latin typeface="+mn-lt"/>
                        <a:cs typeface="Arial" panose="020B0604020202020204" pitchFamily="34" charset="0"/>
                      </a:endParaRPr>
                    </a:p>
                  </a:txBody>
                  <a:tcPr/>
                </a:tc>
                <a:tc>
                  <a:txBody>
                    <a:bodyPr/>
                    <a:lstStyle/>
                    <a:p>
                      <a:pPr marL="285750" lvl="0" indent="-285750" algn="l">
                        <a:buFont typeface="Arial" panose="020B0604020202020204" pitchFamily="34" charset="0"/>
                        <a:buChar char="•"/>
                      </a:pPr>
                      <a:r>
                        <a:rPr lang="en-US" b="0">
                          <a:latin typeface="+mn-lt"/>
                        </a:rPr>
                        <a:t>Assess current staff capabilities and identify skill gaps. Provide targeted training and hire necessary talent to fill critical roles. Consider partnerships with vendors for initial support and training</a:t>
                      </a:r>
                      <a:endParaRPr lang="en-US" sz="1800" b="0">
                        <a:latin typeface="+mn-lt"/>
                      </a:endParaRPr>
                    </a:p>
                  </a:txBody>
                  <a:tcPr/>
                </a:tc>
                <a:extLst>
                  <a:ext uri="{0D108BD9-81ED-4DB2-BD59-A6C34878D82A}">
                    <a16:rowId xmlns:a16="http://schemas.microsoft.com/office/drawing/2014/main" val="2859679502"/>
                  </a:ext>
                </a:extLst>
              </a:tr>
              <a:tr h="1428338">
                <a:tc>
                  <a:txBody>
                    <a:bodyPr/>
                    <a:lstStyle/>
                    <a:p>
                      <a:pPr marL="0" lvl="0" indent="0" algn="l">
                        <a:lnSpc>
                          <a:spcPct val="100000"/>
                        </a:lnSpc>
                        <a:spcBef>
                          <a:spcPts val="0"/>
                        </a:spcBef>
                        <a:spcAft>
                          <a:spcPts val="0"/>
                        </a:spcAft>
                        <a:buNone/>
                      </a:pPr>
                      <a:r>
                        <a:rPr lang="en-US" sz="1800" b="0" u="none" strike="noStrike" noProof="0">
                          <a:solidFill>
                            <a:srgbClr val="000000"/>
                          </a:solidFill>
                          <a:latin typeface="+mn-lt"/>
                          <a:cs typeface="Arial" panose="020B0604020202020204" pitchFamily="34" charset="0"/>
                        </a:rPr>
                        <a:t>Dependence on external vendors for IAM and ITSM solutions may pose risks if the vendor fails to deliver as promised</a:t>
                      </a:r>
                    </a:p>
                  </a:txBody>
                  <a:tcPr anchor="ctr"/>
                </a:tc>
                <a:tc>
                  <a:txBody>
                    <a:bodyPr/>
                    <a:lstStyle/>
                    <a:p>
                      <a:endParaRPr lang="en-US" sz="1800" b="0">
                        <a:latin typeface="+mn-lt"/>
                        <a:cs typeface="Arial" panose="020B0604020202020204" pitchFamily="34" charset="0"/>
                      </a:endParaRPr>
                    </a:p>
                  </a:txBody>
                  <a:tcPr/>
                </a:tc>
                <a:tc>
                  <a:txBody>
                    <a:bodyPr/>
                    <a:lstStyle/>
                    <a:p>
                      <a:pPr marL="285750" indent="-285750">
                        <a:buFont typeface="Arial" panose="020B0604020202020204" pitchFamily="34" charset="0"/>
                        <a:buChar char="•"/>
                      </a:pPr>
                      <a:r>
                        <a:rPr lang="en-US" b="0">
                          <a:latin typeface="+mn-lt"/>
                        </a:rPr>
                        <a:t>Conduct thorough due diligence when selecting vendors, including checking references and evaluating their track record. Establish clear service level agreements with measurable performance metrics and have contingency plans for vendor failure</a:t>
                      </a:r>
                      <a:endParaRPr lang="en-US" sz="1800" b="0">
                        <a:latin typeface="+mn-lt"/>
                      </a:endParaRPr>
                    </a:p>
                  </a:txBody>
                  <a:tcPr/>
                </a:tc>
                <a:extLst>
                  <a:ext uri="{0D108BD9-81ED-4DB2-BD59-A6C34878D82A}">
                    <a16:rowId xmlns:a16="http://schemas.microsoft.com/office/drawing/2014/main" val="2154299478"/>
                  </a:ext>
                </a:extLst>
              </a:tr>
            </a:tbl>
          </a:graphicData>
        </a:graphic>
      </p:graphicFrame>
      <p:pic>
        <p:nvPicPr>
          <p:cNvPr id="5" name="Picture 4" descr="A group of squares with different colors&#10;&#10;Description automatically generated">
            <a:extLst>
              <a:ext uri="{FF2B5EF4-FFF2-40B4-BE49-F238E27FC236}">
                <a16:creationId xmlns:a16="http://schemas.microsoft.com/office/drawing/2014/main" id="{0914CE02-BB3A-6D4C-7AC8-06EC1BD3E8DC}"/>
              </a:ext>
            </a:extLst>
          </p:cNvPr>
          <p:cNvPicPr>
            <a:picLocks noChangeAspect="1"/>
          </p:cNvPicPr>
          <p:nvPr/>
        </p:nvPicPr>
        <p:blipFill>
          <a:blip r:embed="rId2"/>
          <a:stretch>
            <a:fillRect/>
          </a:stretch>
        </p:blipFill>
        <p:spPr>
          <a:xfrm>
            <a:off x="3617131" y="2211355"/>
            <a:ext cx="1076325" cy="904875"/>
          </a:xfrm>
          <a:prstGeom prst="rect">
            <a:avLst/>
          </a:prstGeom>
        </p:spPr>
      </p:pic>
      <p:pic>
        <p:nvPicPr>
          <p:cNvPr id="6" name="Picture 5" descr="A group of squares with different colors&#10;&#10;Description automatically generated">
            <a:extLst>
              <a:ext uri="{FF2B5EF4-FFF2-40B4-BE49-F238E27FC236}">
                <a16:creationId xmlns:a16="http://schemas.microsoft.com/office/drawing/2014/main" id="{60A56D34-6582-2C16-D9CE-09131120BEEE}"/>
              </a:ext>
            </a:extLst>
          </p:cNvPr>
          <p:cNvPicPr>
            <a:picLocks noChangeAspect="1"/>
          </p:cNvPicPr>
          <p:nvPr/>
        </p:nvPicPr>
        <p:blipFill>
          <a:blip r:embed="rId2"/>
          <a:stretch>
            <a:fillRect/>
          </a:stretch>
        </p:blipFill>
        <p:spPr>
          <a:xfrm>
            <a:off x="3650269" y="3517300"/>
            <a:ext cx="1076325" cy="904875"/>
          </a:xfrm>
          <a:prstGeom prst="rect">
            <a:avLst/>
          </a:prstGeom>
        </p:spPr>
      </p:pic>
      <p:pic>
        <p:nvPicPr>
          <p:cNvPr id="7" name="Picture 6" descr="A group of squares with different colors&#10;&#10;Description automatically generated">
            <a:extLst>
              <a:ext uri="{FF2B5EF4-FFF2-40B4-BE49-F238E27FC236}">
                <a16:creationId xmlns:a16="http://schemas.microsoft.com/office/drawing/2014/main" id="{6D33B56B-23BD-FA51-E604-3C20195E94B0}"/>
              </a:ext>
            </a:extLst>
          </p:cNvPr>
          <p:cNvPicPr>
            <a:picLocks noChangeAspect="1"/>
          </p:cNvPicPr>
          <p:nvPr/>
        </p:nvPicPr>
        <p:blipFill>
          <a:blip r:embed="rId2"/>
          <a:stretch>
            <a:fillRect/>
          </a:stretch>
        </p:blipFill>
        <p:spPr>
          <a:xfrm>
            <a:off x="3621490" y="4876213"/>
            <a:ext cx="1076325" cy="904875"/>
          </a:xfrm>
          <a:prstGeom prst="rect">
            <a:avLst/>
          </a:prstGeom>
        </p:spPr>
      </p:pic>
      <p:pic>
        <p:nvPicPr>
          <p:cNvPr id="8" name="Picture 7">
            <a:extLst>
              <a:ext uri="{FF2B5EF4-FFF2-40B4-BE49-F238E27FC236}">
                <a16:creationId xmlns:a16="http://schemas.microsoft.com/office/drawing/2014/main" id="{D14DDEA8-9150-9CA0-DB17-1A83F925D091}"/>
              </a:ext>
            </a:extLst>
          </p:cNvPr>
          <p:cNvPicPr>
            <a:picLocks noChangeAspect="1"/>
          </p:cNvPicPr>
          <p:nvPr/>
        </p:nvPicPr>
        <p:blipFill>
          <a:blip r:embed="rId3"/>
          <a:stretch>
            <a:fillRect/>
          </a:stretch>
        </p:blipFill>
        <p:spPr>
          <a:xfrm>
            <a:off x="3992440" y="2527486"/>
            <a:ext cx="325704" cy="266555"/>
          </a:xfrm>
          <a:prstGeom prst="rect">
            <a:avLst/>
          </a:prstGeom>
        </p:spPr>
      </p:pic>
      <p:pic>
        <p:nvPicPr>
          <p:cNvPr id="9" name="Picture 8">
            <a:extLst>
              <a:ext uri="{FF2B5EF4-FFF2-40B4-BE49-F238E27FC236}">
                <a16:creationId xmlns:a16="http://schemas.microsoft.com/office/drawing/2014/main" id="{19A3B7B3-9F60-A48E-3189-5BC0E75BB5B9}"/>
              </a:ext>
            </a:extLst>
          </p:cNvPr>
          <p:cNvPicPr>
            <a:picLocks noChangeAspect="1"/>
          </p:cNvPicPr>
          <p:nvPr/>
        </p:nvPicPr>
        <p:blipFill>
          <a:blip r:embed="rId3"/>
          <a:stretch>
            <a:fillRect/>
          </a:stretch>
        </p:blipFill>
        <p:spPr>
          <a:xfrm>
            <a:off x="4016343" y="3827223"/>
            <a:ext cx="325704" cy="266555"/>
          </a:xfrm>
          <a:prstGeom prst="rect">
            <a:avLst/>
          </a:prstGeom>
        </p:spPr>
      </p:pic>
      <p:pic>
        <p:nvPicPr>
          <p:cNvPr id="10" name="Picture 9">
            <a:extLst>
              <a:ext uri="{FF2B5EF4-FFF2-40B4-BE49-F238E27FC236}">
                <a16:creationId xmlns:a16="http://schemas.microsoft.com/office/drawing/2014/main" id="{CEE7019F-4E39-7F3F-AEA0-E9597C32868F}"/>
              </a:ext>
            </a:extLst>
          </p:cNvPr>
          <p:cNvPicPr>
            <a:picLocks noChangeAspect="1"/>
          </p:cNvPicPr>
          <p:nvPr/>
        </p:nvPicPr>
        <p:blipFill>
          <a:blip r:embed="rId3"/>
          <a:stretch>
            <a:fillRect/>
          </a:stretch>
        </p:blipFill>
        <p:spPr>
          <a:xfrm>
            <a:off x="3642125" y="5486211"/>
            <a:ext cx="325704" cy="266555"/>
          </a:xfrm>
          <a:prstGeom prst="rect">
            <a:avLst/>
          </a:prstGeom>
        </p:spPr>
      </p:pic>
      <p:sp>
        <p:nvSpPr>
          <p:cNvPr id="11" name="TextBox 10">
            <a:extLst>
              <a:ext uri="{FF2B5EF4-FFF2-40B4-BE49-F238E27FC236}">
                <a16:creationId xmlns:a16="http://schemas.microsoft.com/office/drawing/2014/main" id="{07DF384E-65C1-0625-C25E-1875F3470469}"/>
              </a:ext>
            </a:extLst>
          </p:cNvPr>
          <p:cNvSpPr txBox="1"/>
          <p:nvPr/>
        </p:nvSpPr>
        <p:spPr>
          <a:xfrm rot="16200000">
            <a:off x="3008184" y="2457054"/>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2" name="TextBox 11">
            <a:extLst>
              <a:ext uri="{FF2B5EF4-FFF2-40B4-BE49-F238E27FC236}">
                <a16:creationId xmlns:a16="http://schemas.microsoft.com/office/drawing/2014/main" id="{E8F34278-3A15-3D8F-42DE-EB313F642434}"/>
              </a:ext>
            </a:extLst>
          </p:cNvPr>
          <p:cNvSpPr txBox="1"/>
          <p:nvPr/>
        </p:nvSpPr>
        <p:spPr>
          <a:xfrm rot="16200000">
            <a:off x="3002191" y="3854807"/>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3" name="TextBox 12">
            <a:extLst>
              <a:ext uri="{FF2B5EF4-FFF2-40B4-BE49-F238E27FC236}">
                <a16:creationId xmlns:a16="http://schemas.microsoft.com/office/drawing/2014/main" id="{E65FE232-9633-3485-506A-17A23FDF28EC}"/>
              </a:ext>
            </a:extLst>
          </p:cNvPr>
          <p:cNvSpPr txBox="1"/>
          <p:nvPr/>
        </p:nvSpPr>
        <p:spPr>
          <a:xfrm rot="16200000">
            <a:off x="3002191" y="5150762"/>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4" name="TextBox 13">
            <a:extLst>
              <a:ext uri="{FF2B5EF4-FFF2-40B4-BE49-F238E27FC236}">
                <a16:creationId xmlns:a16="http://schemas.microsoft.com/office/drawing/2014/main" id="{89EAF30C-0951-46D4-090A-E6C025DFE327}"/>
              </a:ext>
            </a:extLst>
          </p:cNvPr>
          <p:cNvSpPr txBox="1"/>
          <p:nvPr/>
        </p:nvSpPr>
        <p:spPr>
          <a:xfrm>
            <a:off x="3769529" y="3086898"/>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15" name="TextBox 14">
            <a:extLst>
              <a:ext uri="{FF2B5EF4-FFF2-40B4-BE49-F238E27FC236}">
                <a16:creationId xmlns:a16="http://schemas.microsoft.com/office/drawing/2014/main" id="{F3386C58-ACE7-E463-F426-23B63F25642D}"/>
              </a:ext>
            </a:extLst>
          </p:cNvPr>
          <p:cNvSpPr txBox="1"/>
          <p:nvPr/>
        </p:nvSpPr>
        <p:spPr>
          <a:xfrm>
            <a:off x="3737657" y="4402691"/>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16" name="TextBox 15">
            <a:extLst>
              <a:ext uri="{FF2B5EF4-FFF2-40B4-BE49-F238E27FC236}">
                <a16:creationId xmlns:a16="http://schemas.microsoft.com/office/drawing/2014/main" id="{BD03E4F2-EBF4-110B-41CE-A160FDB6A4FA}"/>
              </a:ext>
            </a:extLst>
          </p:cNvPr>
          <p:cNvSpPr txBox="1"/>
          <p:nvPr/>
        </p:nvSpPr>
        <p:spPr>
          <a:xfrm>
            <a:off x="3726468" y="5815682"/>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Tree>
    <p:extLst>
      <p:ext uri="{BB962C8B-B14F-4D97-AF65-F5344CB8AC3E}">
        <p14:creationId xmlns:p14="http://schemas.microsoft.com/office/powerpoint/2010/main" val="799049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C771-D8A1-F974-3338-162A02414FC1}"/>
              </a:ext>
            </a:extLst>
          </p:cNvPr>
          <p:cNvSpPr>
            <a:spLocks noGrp="1"/>
          </p:cNvSpPr>
          <p:nvPr>
            <p:ph type="title"/>
          </p:nvPr>
        </p:nvSpPr>
        <p:spPr/>
        <p:txBody>
          <a:bodyPr/>
          <a:lstStyle/>
          <a:p>
            <a:r>
              <a:rPr lang="en-US"/>
              <a:t>Other Options Considered</a:t>
            </a:r>
          </a:p>
        </p:txBody>
      </p:sp>
      <p:pic>
        <p:nvPicPr>
          <p:cNvPr id="5" name="Picture 4">
            <a:extLst>
              <a:ext uri="{FF2B5EF4-FFF2-40B4-BE49-F238E27FC236}">
                <a16:creationId xmlns:a16="http://schemas.microsoft.com/office/drawing/2014/main" id="{634BD142-8FE9-E5F6-681E-F91FFBB0CE38}"/>
              </a:ext>
            </a:extLst>
          </p:cNvPr>
          <p:cNvPicPr>
            <a:picLocks noChangeAspect="1"/>
          </p:cNvPicPr>
          <p:nvPr/>
        </p:nvPicPr>
        <p:blipFill>
          <a:blip r:embed="rId2"/>
          <a:stretch>
            <a:fillRect/>
          </a:stretch>
        </p:blipFill>
        <p:spPr>
          <a:xfrm>
            <a:off x="0" y="3091598"/>
            <a:ext cx="12192000" cy="2108186"/>
          </a:xfrm>
          <a:prstGeom prst="rect">
            <a:avLst/>
          </a:prstGeom>
        </p:spPr>
      </p:pic>
      <p:sp>
        <p:nvSpPr>
          <p:cNvPr id="6" name="Rectangle 5">
            <a:extLst>
              <a:ext uri="{FF2B5EF4-FFF2-40B4-BE49-F238E27FC236}">
                <a16:creationId xmlns:a16="http://schemas.microsoft.com/office/drawing/2014/main" id="{EB995F43-3F4C-155C-4F45-5D8A2389447B}"/>
              </a:ext>
            </a:extLst>
          </p:cNvPr>
          <p:cNvSpPr/>
          <p:nvPr/>
        </p:nvSpPr>
        <p:spPr>
          <a:xfrm>
            <a:off x="2195383" y="1658216"/>
            <a:ext cx="7801233" cy="986130"/>
          </a:xfrm>
          <a:prstGeom prst="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PPM Process and Allocation</a:t>
            </a:r>
          </a:p>
        </p:txBody>
      </p:sp>
      <p:sp>
        <p:nvSpPr>
          <p:cNvPr id="7" name="TextBox 6">
            <a:extLst>
              <a:ext uri="{FF2B5EF4-FFF2-40B4-BE49-F238E27FC236}">
                <a16:creationId xmlns:a16="http://schemas.microsoft.com/office/drawing/2014/main" id="{2045CBDE-62CC-29B0-4251-5F6F5D4179F4}"/>
              </a:ext>
            </a:extLst>
          </p:cNvPr>
          <p:cNvSpPr txBox="1"/>
          <p:nvPr/>
        </p:nvSpPr>
        <p:spPr>
          <a:xfrm>
            <a:off x="10095064" y="6519708"/>
            <a:ext cx="2273644" cy="276999"/>
          </a:xfrm>
          <a:prstGeom prst="rect">
            <a:avLst/>
          </a:prstGeom>
          <a:noFill/>
        </p:spPr>
        <p:txBody>
          <a:bodyPr wrap="square" rtlCol="0">
            <a:spAutoFit/>
          </a:bodyPr>
          <a:lstStyle/>
          <a:p>
            <a:r>
              <a:rPr lang="en-US" sz="1200" i="1"/>
              <a:t>ITS – IT Portfolio Management</a:t>
            </a:r>
          </a:p>
        </p:txBody>
      </p:sp>
    </p:spTree>
    <p:extLst>
      <p:ext uri="{BB962C8B-B14F-4D97-AF65-F5344CB8AC3E}">
        <p14:creationId xmlns:p14="http://schemas.microsoft.com/office/powerpoint/2010/main" val="572941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055E-3BB9-43EE-2F30-DCF47DE56E55}"/>
              </a:ext>
            </a:extLst>
          </p:cNvPr>
          <p:cNvSpPr>
            <a:spLocks noGrp="1"/>
          </p:cNvSpPr>
          <p:nvPr>
            <p:ph type="title"/>
          </p:nvPr>
        </p:nvSpPr>
        <p:spPr/>
        <p:txBody>
          <a:bodyPr>
            <a:normAutofit fontScale="90000"/>
          </a:bodyPr>
          <a:lstStyle/>
          <a:p>
            <a:r>
              <a:rPr lang="en-US"/>
              <a:t>Clear roadmap and key befits will set up LDI for a smooth implementation and transformation</a:t>
            </a:r>
          </a:p>
        </p:txBody>
      </p:sp>
      <p:graphicFrame>
        <p:nvGraphicFramePr>
          <p:cNvPr id="4" name="Diagram 3">
            <a:extLst>
              <a:ext uri="{FF2B5EF4-FFF2-40B4-BE49-F238E27FC236}">
                <a16:creationId xmlns:a16="http://schemas.microsoft.com/office/drawing/2014/main" id="{B8E1A300-F606-AF55-D782-6BB0BCABF6D5}"/>
              </a:ext>
            </a:extLst>
          </p:cNvPr>
          <p:cNvGraphicFramePr/>
          <p:nvPr>
            <p:extLst>
              <p:ext uri="{D42A27DB-BD31-4B8C-83A1-F6EECF244321}">
                <p14:modId xmlns:p14="http://schemas.microsoft.com/office/powerpoint/2010/main" val="2308954807"/>
              </p:ext>
            </p:extLst>
          </p:nvPr>
        </p:nvGraphicFramePr>
        <p:xfrm>
          <a:off x="190500" y="143933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2BAB3D32-6E16-42E0-3C27-2C9C555E6818}"/>
              </a:ext>
            </a:extLst>
          </p:cNvPr>
          <p:cNvSpPr/>
          <p:nvPr/>
        </p:nvSpPr>
        <p:spPr>
          <a:xfrm>
            <a:off x="9192126" y="2021305"/>
            <a:ext cx="2406316" cy="625642"/>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Smooth Transition</a:t>
            </a:r>
          </a:p>
        </p:txBody>
      </p:sp>
      <p:sp>
        <p:nvSpPr>
          <p:cNvPr id="6" name="Rectangle: Rounded Corners 5">
            <a:extLst>
              <a:ext uri="{FF2B5EF4-FFF2-40B4-BE49-F238E27FC236}">
                <a16:creationId xmlns:a16="http://schemas.microsoft.com/office/drawing/2014/main" id="{DD755FCF-3EBD-E88E-DEFE-4A649559FA2E}"/>
              </a:ext>
            </a:extLst>
          </p:cNvPr>
          <p:cNvSpPr/>
          <p:nvPr/>
        </p:nvSpPr>
        <p:spPr>
          <a:xfrm>
            <a:off x="9192126" y="3625516"/>
            <a:ext cx="2406316" cy="625642"/>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Scalable Approach</a:t>
            </a:r>
          </a:p>
        </p:txBody>
      </p:sp>
      <p:sp>
        <p:nvSpPr>
          <p:cNvPr id="7" name="Rectangle: Rounded Corners 6">
            <a:extLst>
              <a:ext uri="{FF2B5EF4-FFF2-40B4-BE49-F238E27FC236}">
                <a16:creationId xmlns:a16="http://schemas.microsoft.com/office/drawing/2014/main" id="{7E7D65E8-612E-6E42-CF6B-863E0F608083}"/>
              </a:ext>
            </a:extLst>
          </p:cNvPr>
          <p:cNvSpPr/>
          <p:nvPr/>
        </p:nvSpPr>
        <p:spPr>
          <a:xfrm>
            <a:off x="9192126" y="5229727"/>
            <a:ext cx="2406316" cy="625642"/>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Continuous Support</a:t>
            </a:r>
          </a:p>
        </p:txBody>
      </p:sp>
      <p:sp>
        <p:nvSpPr>
          <p:cNvPr id="8" name="Arrow: Up-Down 7">
            <a:extLst>
              <a:ext uri="{FF2B5EF4-FFF2-40B4-BE49-F238E27FC236}">
                <a16:creationId xmlns:a16="http://schemas.microsoft.com/office/drawing/2014/main" id="{0807C468-CE6C-090C-C026-CCE18EAFB4B5}"/>
              </a:ext>
            </a:extLst>
          </p:cNvPr>
          <p:cNvSpPr/>
          <p:nvPr/>
        </p:nvSpPr>
        <p:spPr>
          <a:xfrm>
            <a:off x="10282989" y="4390859"/>
            <a:ext cx="224590" cy="69916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Down 8">
            <a:extLst>
              <a:ext uri="{FF2B5EF4-FFF2-40B4-BE49-F238E27FC236}">
                <a16:creationId xmlns:a16="http://schemas.microsoft.com/office/drawing/2014/main" id="{990535C4-3BB8-3D26-4512-3F68CAC4C86D}"/>
              </a:ext>
            </a:extLst>
          </p:cNvPr>
          <p:cNvSpPr/>
          <p:nvPr/>
        </p:nvSpPr>
        <p:spPr>
          <a:xfrm>
            <a:off x="10282989" y="2806033"/>
            <a:ext cx="224590" cy="69916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697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53AA-B66C-98DD-B57B-825DDDF1A724}"/>
              </a:ext>
            </a:extLst>
          </p:cNvPr>
          <p:cNvSpPr>
            <a:spLocks noGrp="1"/>
          </p:cNvSpPr>
          <p:nvPr>
            <p:ph type="title"/>
          </p:nvPr>
        </p:nvSpPr>
        <p:spPr/>
        <p:txBody>
          <a:bodyPr>
            <a:normAutofit fontScale="90000"/>
          </a:bodyPr>
          <a:lstStyle/>
          <a:p>
            <a:r>
              <a:rPr lang="en-US"/>
              <a:t>Service and Helpdesk Consolidation will help LDI Increase Employee and Customer Retention</a:t>
            </a:r>
          </a:p>
        </p:txBody>
      </p:sp>
      <p:sp>
        <p:nvSpPr>
          <p:cNvPr id="4" name="Rectangle 3">
            <a:extLst>
              <a:ext uri="{FF2B5EF4-FFF2-40B4-BE49-F238E27FC236}">
                <a16:creationId xmlns:a16="http://schemas.microsoft.com/office/drawing/2014/main" id="{8DB3B99A-8000-1D7F-5091-39E4DB641BAB}"/>
              </a:ext>
            </a:extLst>
          </p:cNvPr>
          <p:cNvSpPr/>
          <p:nvPr/>
        </p:nvSpPr>
        <p:spPr>
          <a:xfrm>
            <a:off x="190501" y="3338623"/>
            <a:ext cx="3574676" cy="2862391"/>
          </a:xfrm>
          <a:prstGeom prst="rect">
            <a:avLst/>
          </a:prstGeom>
          <a:solidFill>
            <a:srgbClr val="6091C3">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rPr>
              <a:t>Consistent Service Quality</a:t>
            </a:r>
            <a:r>
              <a:rPr lang="en-US" altLang="en-US">
                <a:solidFill>
                  <a:schemeClr val="tx1"/>
                </a:solidFill>
              </a:rPr>
              <a:t> </a:t>
            </a:r>
            <a:endParaRPr kumimoji="0" lang="en-US" altLang="en-US" sz="1800" b="0" i="0" u="none" strike="noStrike" cap="none" normalizeH="0" baseline="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rPr>
              <a:t>Consolidating into a centralized helpdesk with standardized processes ensures that all employees receive the same level of support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rPr>
              <a:t>This boosts overall service reliability and user satisfaction, which are crucial as LDI scales</a:t>
            </a:r>
          </a:p>
        </p:txBody>
      </p:sp>
      <p:sp>
        <p:nvSpPr>
          <p:cNvPr id="9" name="Rectangle 8">
            <a:extLst>
              <a:ext uri="{FF2B5EF4-FFF2-40B4-BE49-F238E27FC236}">
                <a16:creationId xmlns:a16="http://schemas.microsoft.com/office/drawing/2014/main" id="{CEAF3952-1A33-9AFD-FD3A-51B3D67E47EF}"/>
              </a:ext>
            </a:extLst>
          </p:cNvPr>
          <p:cNvSpPr/>
          <p:nvPr/>
        </p:nvSpPr>
        <p:spPr>
          <a:xfrm>
            <a:off x="4172430" y="3338623"/>
            <a:ext cx="3574676" cy="2862391"/>
          </a:xfrm>
          <a:prstGeom prst="rect">
            <a:avLst/>
          </a:prstGeom>
          <a:solidFill>
            <a:srgbClr val="6091C3">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kumimoji="0" lang="en-US" altLang="en-US" sz="1800" b="1" i="0" u="none" strike="noStrike" cap="none" normalizeH="0" baseline="0">
                <a:ln>
                  <a:noFill/>
                </a:ln>
                <a:solidFill>
                  <a:schemeClr val="tx1"/>
                </a:solidFill>
                <a:effectLst/>
              </a:rPr>
              <a:t>Enhanced Transparency</a:t>
            </a:r>
            <a:r>
              <a:rPr lang="en-US" altLang="en-US">
                <a:solidFill>
                  <a:schemeClr val="tx1"/>
                </a:solidFill>
              </a:rPr>
              <a:t> </a:t>
            </a:r>
          </a:p>
          <a:p>
            <a:pPr marL="285750" indent="-285750" eaLnBrk="0" fontAlgn="base" hangingPunct="0">
              <a:spcBef>
                <a:spcPct val="0"/>
              </a:spcBef>
              <a:spcAft>
                <a:spcPct val="0"/>
              </a:spcAft>
              <a:buFont typeface="Arial" panose="020B0604020202020204" pitchFamily="34" charset="0"/>
              <a:buChar char="•"/>
            </a:pPr>
            <a:r>
              <a:rPr kumimoji="0" lang="en-US" altLang="en-US" sz="1800" b="0" i="0" u="none" strike="noStrike" cap="none" normalizeH="0" baseline="0">
                <a:ln>
                  <a:noFill/>
                </a:ln>
                <a:solidFill>
                  <a:schemeClr val="tx1"/>
                </a:solidFill>
                <a:effectLst/>
              </a:rPr>
              <a:t>With a unified </a:t>
            </a:r>
            <a:r>
              <a:rPr lang="en-US" altLang="en-US">
                <a:solidFill>
                  <a:schemeClr val="tx1"/>
                </a:solidFill>
              </a:rPr>
              <a:t>ITSM </a:t>
            </a:r>
            <a:r>
              <a:rPr kumimoji="0" lang="en-US" altLang="en-US" sz="1800" b="0" i="0" u="none" strike="noStrike" cap="none" normalizeH="0" baseline="0">
                <a:ln>
                  <a:noFill/>
                </a:ln>
                <a:solidFill>
                  <a:schemeClr val="tx1"/>
                </a:solidFill>
                <a:effectLst/>
              </a:rPr>
              <a:t>platform, there’s a clear system for tracking and managing service requests and incidents</a:t>
            </a:r>
          </a:p>
          <a:p>
            <a:pPr marL="285750" indent="-285750" eaLnBrk="0" fontAlgn="base" hangingPunct="0">
              <a:spcBef>
                <a:spcPct val="0"/>
              </a:spcBef>
              <a:spcAft>
                <a:spcPct val="0"/>
              </a:spcAft>
              <a:buFont typeface="Arial" panose="020B0604020202020204" pitchFamily="34" charset="0"/>
              <a:buChar char="•"/>
            </a:pPr>
            <a:r>
              <a:rPr kumimoji="0" lang="en-US" altLang="en-US" sz="1800" b="0" i="0" u="none" strike="noStrike" cap="none" normalizeH="0" baseline="0">
                <a:ln>
                  <a:noFill/>
                </a:ln>
                <a:solidFill>
                  <a:schemeClr val="tx1"/>
                </a:solidFill>
                <a:effectLst/>
              </a:rPr>
              <a:t>This enables faster resolutions and clearer ownership of issues which together make IT a more reliable business</a:t>
            </a:r>
          </a:p>
        </p:txBody>
      </p:sp>
      <p:sp>
        <p:nvSpPr>
          <p:cNvPr id="10" name="Rectangle 9">
            <a:extLst>
              <a:ext uri="{FF2B5EF4-FFF2-40B4-BE49-F238E27FC236}">
                <a16:creationId xmlns:a16="http://schemas.microsoft.com/office/drawing/2014/main" id="{C88AEF1A-17AA-E427-F61F-DC482D302DAD}"/>
              </a:ext>
            </a:extLst>
          </p:cNvPr>
          <p:cNvSpPr/>
          <p:nvPr/>
        </p:nvSpPr>
        <p:spPr>
          <a:xfrm>
            <a:off x="8321809" y="3338623"/>
            <a:ext cx="3574676" cy="2862391"/>
          </a:xfrm>
          <a:prstGeom prst="rect">
            <a:avLst/>
          </a:prstGeom>
          <a:solidFill>
            <a:srgbClr val="6091C3">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rPr>
              <a:t>Operational Efficiency</a:t>
            </a:r>
            <a:r>
              <a:rPr lang="en-US" altLang="en-US">
                <a:solidFill>
                  <a:schemeClr val="tx1"/>
                </a:solidFill>
              </a:rPr>
              <a:t> </a:t>
            </a:r>
            <a:endParaRPr kumimoji="0" lang="en-US" altLang="en-US" sz="1800" b="0" i="0" u="none" strike="noStrike" cap="none" normalizeH="0" baseline="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rPr>
              <a:t>A centralized service desk reduces duplication of effort and improves efficiency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rPr>
              <a:t>IT teams can track and resolve incidents more effectively, allocate resources better, and ultimately lower their operational costs</a:t>
            </a:r>
          </a:p>
        </p:txBody>
      </p:sp>
      <p:sp>
        <p:nvSpPr>
          <p:cNvPr id="13" name="Rectangle 12">
            <a:extLst>
              <a:ext uri="{FF2B5EF4-FFF2-40B4-BE49-F238E27FC236}">
                <a16:creationId xmlns:a16="http://schemas.microsoft.com/office/drawing/2014/main" id="{B48C3051-C476-9657-335F-F84C452FB0D8}"/>
              </a:ext>
            </a:extLst>
          </p:cNvPr>
          <p:cNvSpPr/>
          <p:nvPr/>
        </p:nvSpPr>
        <p:spPr>
          <a:xfrm>
            <a:off x="1120588" y="1679590"/>
            <a:ext cx="9950824" cy="1435577"/>
          </a:xfrm>
          <a:prstGeom prst="rect">
            <a:avLst/>
          </a:prstGeom>
          <a:solidFill>
            <a:schemeClr val="tx2">
              <a:lumMod val="10000"/>
              <a:lumOff val="90000"/>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Consolidating LDI’s service desks is crucial because the current fragmented support system leads to delays and confusion among employees, decreasing their productivity and impacting the overall efficiency of IT services across the organization</a:t>
            </a:r>
          </a:p>
        </p:txBody>
      </p:sp>
    </p:spTree>
    <p:extLst>
      <p:ext uri="{BB962C8B-B14F-4D97-AF65-F5344CB8AC3E}">
        <p14:creationId xmlns:p14="http://schemas.microsoft.com/office/powerpoint/2010/main" val="645551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6E02D-3328-4780-FB92-625E5A7BB02B}"/>
              </a:ext>
            </a:extLst>
          </p:cNvPr>
          <p:cNvSpPr>
            <a:spLocks noGrp="1"/>
          </p:cNvSpPr>
          <p:nvPr>
            <p:ph type="title"/>
          </p:nvPr>
        </p:nvSpPr>
        <p:spPr/>
        <p:txBody>
          <a:bodyPr/>
          <a:lstStyle/>
          <a:p>
            <a:r>
              <a:rPr lang="en-US" dirty="0"/>
              <a:t>Meet the Team</a:t>
            </a:r>
          </a:p>
        </p:txBody>
      </p:sp>
      <p:sp>
        <p:nvSpPr>
          <p:cNvPr id="4" name="Google Shape;599;p29">
            <a:extLst>
              <a:ext uri="{FF2B5EF4-FFF2-40B4-BE49-F238E27FC236}">
                <a16:creationId xmlns:a16="http://schemas.microsoft.com/office/drawing/2014/main" id="{90505956-8A47-18DC-3285-A7BBEEDC14BD}"/>
              </a:ext>
            </a:extLst>
          </p:cNvPr>
          <p:cNvSpPr txBox="1">
            <a:spLocks/>
          </p:cNvSpPr>
          <p:nvPr/>
        </p:nvSpPr>
        <p:spPr>
          <a:xfrm>
            <a:off x="6133538" y="4985259"/>
            <a:ext cx="2605994" cy="361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pPr algn="ctr">
              <a:buSzPts val="1100"/>
            </a:pPr>
            <a:r>
              <a:rPr lang="en" sz="1600" b="1">
                <a:latin typeface="+mn-lt"/>
                <a:ea typeface="Calibri" panose="020F0502020204030204" pitchFamily="34" charset="0"/>
                <a:cs typeface="Calibri" panose="020F0502020204030204" pitchFamily="34" charset="0"/>
              </a:rPr>
              <a:t>Jong Won Choi</a:t>
            </a:r>
          </a:p>
        </p:txBody>
      </p:sp>
      <p:sp>
        <p:nvSpPr>
          <p:cNvPr id="5" name="Google Shape;599;p29">
            <a:extLst>
              <a:ext uri="{FF2B5EF4-FFF2-40B4-BE49-F238E27FC236}">
                <a16:creationId xmlns:a16="http://schemas.microsoft.com/office/drawing/2014/main" id="{D20D5182-8D89-A599-9833-61C2E1859E9B}"/>
              </a:ext>
            </a:extLst>
          </p:cNvPr>
          <p:cNvSpPr txBox="1">
            <a:spLocks/>
          </p:cNvSpPr>
          <p:nvPr/>
        </p:nvSpPr>
        <p:spPr>
          <a:xfrm>
            <a:off x="919045" y="4985259"/>
            <a:ext cx="1941078" cy="361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pPr algn="ctr">
              <a:buSzPts val="1100"/>
            </a:pPr>
            <a:r>
              <a:rPr lang="en" sz="1600" b="1">
                <a:latin typeface="+mn-lt"/>
                <a:ea typeface="Calibri" panose="020F0502020204030204" pitchFamily="34" charset="0"/>
                <a:cs typeface="Calibri" panose="020F0502020204030204" pitchFamily="34" charset="0"/>
              </a:rPr>
              <a:t>Shane Rodriguez</a:t>
            </a:r>
          </a:p>
        </p:txBody>
      </p:sp>
      <p:sp>
        <p:nvSpPr>
          <p:cNvPr id="6" name="Google Shape;599;p29">
            <a:extLst>
              <a:ext uri="{FF2B5EF4-FFF2-40B4-BE49-F238E27FC236}">
                <a16:creationId xmlns:a16="http://schemas.microsoft.com/office/drawing/2014/main" id="{C9901AB5-17EB-83E5-4676-3542C70F7451}"/>
              </a:ext>
            </a:extLst>
          </p:cNvPr>
          <p:cNvSpPr txBox="1">
            <a:spLocks/>
          </p:cNvSpPr>
          <p:nvPr/>
        </p:nvSpPr>
        <p:spPr>
          <a:xfrm>
            <a:off x="3706934" y="4985259"/>
            <a:ext cx="1941078" cy="361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pPr algn="ctr"/>
            <a:r>
              <a:rPr lang="en" sz="1600" b="1">
                <a:latin typeface="+mn-lt"/>
                <a:ea typeface="Calibri" panose="020F0502020204030204" pitchFamily="34" charset="0"/>
                <a:cs typeface="Calibri" panose="020F0502020204030204" pitchFamily="34" charset="0"/>
              </a:rPr>
              <a:t>Garrett Williams</a:t>
            </a:r>
            <a:endParaRPr lang="en-US" sz="1600">
              <a:latin typeface="+mn-lt"/>
              <a:ea typeface="Calibri" panose="020F0502020204030204" pitchFamily="34" charset="0"/>
              <a:cs typeface="Calibri" panose="020F0502020204030204" pitchFamily="34" charset="0"/>
            </a:endParaRPr>
          </a:p>
        </p:txBody>
      </p:sp>
      <p:sp>
        <p:nvSpPr>
          <p:cNvPr id="7" name="Google Shape;599;p29">
            <a:extLst>
              <a:ext uri="{FF2B5EF4-FFF2-40B4-BE49-F238E27FC236}">
                <a16:creationId xmlns:a16="http://schemas.microsoft.com/office/drawing/2014/main" id="{E9450A3C-C26F-A0FC-ABC0-FECF6B4151BC}"/>
              </a:ext>
            </a:extLst>
          </p:cNvPr>
          <p:cNvSpPr txBox="1">
            <a:spLocks/>
          </p:cNvSpPr>
          <p:nvPr/>
        </p:nvSpPr>
        <p:spPr>
          <a:xfrm>
            <a:off x="9358409" y="4985259"/>
            <a:ext cx="1678126" cy="361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pPr algn="ctr">
              <a:buSzPts val="1100"/>
            </a:pPr>
            <a:r>
              <a:rPr lang="en" sz="1600" b="1">
                <a:latin typeface="+mn-lt"/>
                <a:ea typeface="Calibri" panose="020F0502020204030204" pitchFamily="34" charset="0"/>
                <a:cs typeface="Calibri" panose="020F0502020204030204" pitchFamily="34" charset="0"/>
              </a:rPr>
              <a:t>Anirban Das</a:t>
            </a:r>
          </a:p>
        </p:txBody>
      </p:sp>
      <p:pic>
        <p:nvPicPr>
          <p:cNvPr id="8" name="Picture 7" descr="A person in a blue suit">
            <a:extLst>
              <a:ext uri="{FF2B5EF4-FFF2-40B4-BE49-F238E27FC236}">
                <a16:creationId xmlns:a16="http://schemas.microsoft.com/office/drawing/2014/main" id="{AF69E3BB-3AB4-EF1C-3782-102BCA97871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b="15951"/>
          <a:stretch/>
        </p:blipFill>
        <p:spPr>
          <a:xfrm>
            <a:off x="9082712" y="2066132"/>
            <a:ext cx="2229520" cy="2810272"/>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4F5CD4D1-594F-08C4-11A8-64F254924E60}"/>
              </a:ext>
            </a:extLst>
          </p:cNvPr>
          <p:cNvPicPr>
            <a:picLocks noChangeAspect="1"/>
          </p:cNvPicPr>
          <p:nvPr/>
        </p:nvPicPr>
        <p:blipFill>
          <a:blip r:embed="rId4">
            <a:extLst>
              <a:ext uri="{28A0092B-C50C-407E-A947-70E740481C1C}">
                <a14:useLocalDpi xmlns:a14="http://schemas.microsoft.com/office/drawing/2010/main" val="0"/>
              </a:ext>
            </a:extLst>
          </a:blip>
          <a:srcRect b="15269"/>
          <a:stretch/>
        </p:blipFill>
        <p:spPr>
          <a:xfrm flipH="1">
            <a:off x="6331149" y="2066132"/>
            <a:ext cx="2211581" cy="2810272"/>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A543DCD4-1354-2B2F-CBAA-A9A1BD37A47A}"/>
              </a:ext>
            </a:extLst>
          </p:cNvPr>
          <p:cNvPicPr>
            <a:picLocks noChangeAspect="1"/>
          </p:cNvPicPr>
          <p:nvPr/>
        </p:nvPicPr>
        <p:blipFill>
          <a:blip r:embed="rId5">
            <a:extLst>
              <a:ext uri="{28A0092B-C50C-407E-A947-70E740481C1C}">
                <a14:useLocalDpi xmlns:a14="http://schemas.microsoft.com/office/drawing/2010/main" val="0"/>
              </a:ext>
            </a:extLst>
          </a:blip>
          <a:srcRect b="15494"/>
          <a:stretch/>
        </p:blipFill>
        <p:spPr>
          <a:xfrm>
            <a:off x="805527" y="2066132"/>
            <a:ext cx="2217463" cy="2810272"/>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3D1064A8-3873-D68E-5730-ECEC555B2E98}"/>
              </a:ext>
            </a:extLst>
          </p:cNvPr>
          <p:cNvPicPr>
            <a:picLocks noChangeAspect="1"/>
          </p:cNvPicPr>
          <p:nvPr/>
        </p:nvPicPr>
        <p:blipFill>
          <a:blip r:embed="rId6">
            <a:extLst>
              <a:ext uri="{28A0092B-C50C-407E-A947-70E740481C1C}">
                <a14:useLocalDpi xmlns:a14="http://schemas.microsoft.com/office/drawing/2010/main" val="0"/>
              </a:ext>
            </a:extLst>
          </a:blip>
          <a:srcRect l="13762" r="7543"/>
          <a:stretch/>
        </p:blipFill>
        <p:spPr>
          <a:xfrm rot="10800000" flipV="1">
            <a:off x="3560028" y="2066132"/>
            <a:ext cx="2211580" cy="2810272"/>
          </a:xfrm>
          <a:prstGeom prst="rect">
            <a:avLst/>
          </a:prstGeom>
        </p:spPr>
      </p:pic>
      <p:sp>
        <p:nvSpPr>
          <p:cNvPr id="12" name="Rectangle: Rounded Corners 11">
            <a:extLst>
              <a:ext uri="{FF2B5EF4-FFF2-40B4-BE49-F238E27FC236}">
                <a16:creationId xmlns:a16="http://schemas.microsoft.com/office/drawing/2014/main" id="{173573EC-41C6-686E-55DE-00591E3D3DCD}"/>
              </a:ext>
            </a:extLst>
          </p:cNvPr>
          <p:cNvSpPr/>
          <p:nvPr/>
        </p:nvSpPr>
        <p:spPr>
          <a:xfrm>
            <a:off x="409027"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rgbClr val="00000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 name="TextBox 2">
            <a:extLst>
              <a:ext uri="{FF2B5EF4-FFF2-40B4-BE49-F238E27FC236}">
                <a16:creationId xmlns:a16="http://schemas.microsoft.com/office/drawing/2014/main" id="{289DE7D0-5437-4EF4-DD64-717030982C53}"/>
              </a:ext>
            </a:extLst>
          </p:cNvPr>
          <p:cNvSpPr txBox="1"/>
          <p:nvPr/>
        </p:nvSpPr>
        <p:spPr>
          <a:xfrm>
            <a:off x="11962151" y="6453265"/>
            <a:ext cx="134911" cy="261610"/>
          </a:xfrm>
          <a:prstGeom prst="rect">
            <a:avLst/>
          </a:prstGeom>
          <a:noFill/>
        </p:spPr>
        <p:txBody>
          <a:bodyPr wrap="square" rtlCol="0">
            <a:spAutoFit/>
          </a:bodyPr>
          <a:lstStyle/>
          <a:p>
            <a:r>
              <a:rPr lang="en-US" sz="1100">
                <a:solidFill>
                  <a:schemeClr val="bg1"/>
                </a:solidFill>
              </a:rPr>
              <a:t>3</a:t>
            </a:r>
          </a:p>
        </p:txBody>
      </p:sp>
    </p:spTree>
    <p:extLst>
      <p:ext uri="{BB962C8B-B14F-4D97-AF65-F5344CB8AC3E}">
        <p14:creationId xmlns:p14="http://schemas.microsoft.com/office/powerpoint/2010/main" val="2233045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500EB-0D7C-CB1F-757F-537FE92C1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70E97-5B4E-7713-06C1-668C28BCD0F7}"/>
              </a:ext>
            </a:extLst>
          </p:cNvPr>
          <p:cNvSpPr>
            <a:spLocks noGrp="1"/>
          </p:cNvSpPr>
          <p:nvPr>
            <p:ph type="title"/>
          </p:nvPr>
        </p:nvSpPr>
        <p:spPr/>
        <p:txBody>
          <a:bodyPr>
            <a:normAutofit fontScale="90000"/>
          </a:bodyPr>
          <a:lstStyle/>
          <a:p>
            <a:r>
              <a:rPr lang="en-US"/>
              <a:t>Strengthening LDI IT to Drive Sustainable Growth and Efficiency</a:t>
            </a:r>
          </a:p>
        </p:txBody>
      </p:sp>
      <p:graphicFrame>
        <p:nvGraphicFramePr>
          <p:cNvPr id="6" name="Content Placeholder 149">
            <a:extLst>
              <a:ext uri="{FF2B5EF4-FFF2-40B4-BE49-F238E27FC236}">
                <a16:creationId xmlns:a16="http://schemas.microsoft.com/office/drawing/2014/main" id="{3B9F2B08-DA28-2C7A-F683-CC91524F28E4}"/>
              </a:ext>
            </a:extLst>
          </p:cNvPr>
          <p:cNvGraphicFramePr>
            <a:graphicFrameLocks/>
          </p:cNvGraphicFramePr>
          <p:nvPr>
            <p:extLst>
              <p:ext uri="{D42A27DB-BD31-4B8C-83A1-F6EECF244321}">
                <p14:modId xmlns:p14="http://schemas.microsoft.com/office/powerpoint/2010/main" val="351030799"/>
              </p:ext>
            </p:extLst>
          </p:nvPr>
        </p:nvGraphicFramePr>
        <p:xfrm>
          <a:off x="691336" y="1574502"/>
          <a:ext cx="5269733" cy="2652350"/>
        </p:xfrm>
        <a:graphic>
          <a:graphicData uri="http://schemas.openxmlformats.org/drawingml/2006/table">
            <a:tbl>
              <a:tblPr firstRow="1" bandRow="1">
                <a:tableStyleId>{3B4B98B0-60AC-42C2-AFA5-B58CD77FA1E5}</a:tableStyleId>
              </a:tblPr>
              <a:tblGrid>
                <a:gridCol w="5269733">
                  <a:extLst>
                    <a:ext uri="{9D8B030D-6E8A-4147-A177-3AD203B41FA5}">
                      <a16:colId xmlns:a16="http://schemas.microsoft.com/office/drawing/2014/main" val="1361149712"/>
                    </a:ext>
                  </a:extLst>
                </a:gridCol>
              </a:tblGrid>
              <a:tr h="365170">
                <a:tc>
                  <a:txBody>
                    <a:bodyPr/>
                    <a:lstStyle/>
                    <a:p>
                      <a:endParaRPr lang="en-US">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8110563"/>
                  </a:ext>
                </a:extLst>
              </a:tr>
              <a:tr h="2286590">
                <a:tc>
                  <a:txBody>
                    <a:bodyPr/>
                    <a:lstStyle/>
                    <a:p>
                      <a:pPr marL="0" marR="0" lvl="0" indent="0" algn="l">
                        <a:lnSpc>
                          <a:spcPct val="100000"/>
                        </a:lnSpc>
                        <a:spcBef>
                          <a:spcPts val="0"/>
                        </a:spcBef>
                        <a:spcAft>
                          <a:spcPts val="0"/>
                        </a:spcAft>
                        <a:buClr>
                          <a:srgbClr val="000000"/>
                        </a:buClr>
                        <a:buFont typeface="Arial"/>
                        <a:buNone/>
                      </a:pPr>
                      <a:r>
                        <a:rPr lang="en-US" dirty="0">
                          <a:ea typeface="+mn-lt"/>
                          <a:cs typeface="+mn-lt"/>
                        </a:rPr>
                        <a:t>LDI is a premier resort management company experiencing rapid growth across 13 resort villages worldwide. As LDI scales, IT has a critical role in supporting business operations, enhancing customer experience, and enabling data-driven insights.</a:t>
                      </a:r>
                      <a:endParaRPr lang="en-US" sz="1800" dirty="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alpha val="20000"/>
                      </a:schemeClr>
                    </a:solidFill>
                  </a:tcPr>
                </a:tc>
                <a:extLst>
                  <a:ext uri="{0D108BD9-81ED-4DB2-BD59-A6C34878D82A}">
                    <a16:rowId xmlns:a16="http://schemas.microsoft.com/office/drawing/2014/main" val="716436085"/>
                  </a:ext>
                </a:extLst>
              </a:tr>
            </a:tbl>
          </a:graphicData>
        </a:graphic>
      </p:graphicFrame>
      <p:graphicFrame>
        <p:nvGraphicFramePr>
          <p:cNvPr id="7" name="Content Placeholder 149">
            <a:extLst>
              <a:ext uri="{FF2B5EF4-FFF2-40B4-BE49-F238E27FC236}">
                <a16:creationId xmlns:a16="http://schemas.microsoft.com/office/drawing/2014/main" id="{465EBACB-B7C8-4807-CEB2-434765DAE808}"/>
              </a:ext>
            </a:extLst>
          </p:cNvPr>
          <p:cNvGraphicFramePr>
            <a:graphicFrameLocks/>
          </p:cNvGraphicFramePr>
          <p:nvPr>
            <p:extLst>
              <p:ext uri="{D42A27DB-BD31-4B8C-83A1-F6EECF244321}">
                <p14:modId xmlns:p14="http://schemas.microsoft.com/office/powerpoint/2010/main" val="1351097407"/>
              </p:ext>
            </p:extLst>
          </p:nvPr>
        </p:nvGraphicFramePr>
        <p:xfrm>
          <a:off x="6278133" y="1574861"/>
          <a:ext cx="5270400" cy="2621429"/>
        </p:xfrm>
        <a:graphic>
          <a:graphicData uri="http://schemas.openxmlformats.org/drawingml/2006/table">
            <a:tbl>
              <a:tblPr firstRow="1" bandRow="1">
                <a:tableStyleId>{3B4B98B0-60AC-42C2-AFA5-B58CD77FA1E5}</a:tableStyleId>
              </a:tblPr>
              <a:tblGrid>
                <a:gridCol w="5270400">
                  <a:extLst>
                    <a:ext uri="{9D8B030D-6E8A-4147-A177-3AD203B41FA5}">
                      <a16:colId xmlns:a16="http://schemas.microsoft.com/office/drawing/2014/main" val="1361149712"/>
                    </a:ext>
                  </a:extLst>
                </a:gridCol>
              </a:tblGrid>
              <a:tr h="322238">
                <a:tc>
                  <a:txBody>
                    <a:bodyPr/>
                    <a:lstStyle/>
                    <a:p>
                      <a:endParaRPr lang="en-US">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8110563"/>
                  </a:ext>
                </a:extLst>
              </a:tr>
              <a:tr h="2255669">
                <a:tc>
                  <a:txBody>
                    <a:bodyPr/>
                    <a:lstStyle/>
                    <a:p>
                      <a:pPr marL="0" marR="0" lvl="0" indent="0" algn="l">
                        <a:lnSpc>
                          <a:spcPct val="100000"/>
                        </a:lnSpc>
                        <a:spcBef>
                          <a:spcPts val="0"/>
                        </a:spcBef>
                        <a:spcAft>
                          <a:spcPts val="0"/>
                        </a:spcAft>
                        <a:buClr>
                          <a:srgbClr val="000000"/>
                        </a:buClr>
                        <a:buFont typeface="Arial"/>
                        <a:buNone/>
                      </a:pPr>
                      <a:r>
                        <a:rPr lang="en-US">
                          <a:ea typeface="+mn-lt"/>
                          <a:cs typeface="+mn-lt"/>
                        </a:rPr>
                        <a:t>LDI’s IT environment is fragmented, with an ineffective security model, decentralized service desks, and incompatible systems run in multiple datacenters. These inefficiencies limit IT’s scalability, increase operational costs, and expose the company to security risks, hindering IT’s role as a growth enabler.</a:t>
                      </a:r>
                      <a:endParaRPr lang="en-US" sz="1800">
                        <a:solidFill>
                          <a:schemeClr val="tx1"/>
                        </a:solidFill>
                        <a:latin typeface="Apto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alpha val="20000"/>
                      </a:schemeClr>
                    </a:solidFill>
                  </a:tcPr>
                </a:tc>
                <a:extLst>
                  <a:ext uri="{0D108BD9-81ED-4DB2-BD59-A6C34878D82A}">
                    <a16:rowId xmlns:a16="http://schemas.microsoft.com/office/drawing/2014/main" val="716436085"/>
                  </a:ext>
                </a:extLst>
              </a:tr>
            </a:tbl>
          </a:graphicData>
        </a:graphic>
      </p:graphicFrame>
      <p:pic>
        <p:nvPicPr>
          <p:cNvPr id="8" name="Graphic 8" descr="Open book with solid fill">
            <a:extLst>
              <a:ext uri="{FF2B5EF4-FFF2-40B4-BE49-F238E27FC236}">
                <a16:creationId xmlns:a16="http://schemas.microsoft.com/office/drawing/2014/main" id="{930E992B-A6E7-29CE-191A-F3E7A6D60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4625384"/>
            <a:ext cx="1040941" cy="1040941"/>
          </a:xfrm>
          <a:prstGeom prst="rect">
            <a:avLst/>
          </a:prstGeom>
        </p:spPr>
      </p:pic>
      <p:graphicFrame>
        <p:nvGraphicFramePr>
          <p:cNvPr id="9" name="Table 8">
            <a:extLst>
              <a:ext uri="{FF2B5EF4-FFF2-40B4-BE49-F238E27FC236}">
                <a16:creationId xmlns:a16="http://schemas.microsoft.com/office/drawing/2014/main" id="{337CC63A-9578-E3B9-94E5-778B7C890C2E}"/>
              </a:ext>
            </a:extLst>
          </p:cNvPr>
          <p:cNvGraphicFramePr>
            <a:graphicFrameLocks noGrp="1"/>
          </p:cNvGraphicFramePr>
          <p:nvPr>
            <p:extLst>
              <p:ext uri="{D42A27DB-BD31-4B8C-83A1-F6EECF244321}">
                <p14:modId xmlns:p14="http://schemas.microsoft.com/office/powerpoint/2010/main" val="2367499339"/>
              </p:ext>
            </p:extLst>
          </p:nvPr>
        </p:nvGraphicFramePr>
        <p:xfrm>
          <a:off x="1769523" y="4771424"/>
          <a:ext cx="9789307" cy="739795"/>
        </p:xfrm>
        <a:graphic>
          <a:graphicData uri="http://schemas.openxmlformats.org/drawingml/2006/table">
            <a:tbl>
              <a:tblPr firstRow="1" bandRow="1">
                <a:tableStyleId>{3B4B98B0-60AC-42C2-AFA5-B58CD77FA1E5}</a:tableStyleId>
              </a:tblPr>
              <a:tblGrid>
                <a:gridCol w="9789307">
                  <a:extLst>
                    <a:ext uri="{9D8B030D-6E8A-4147-A177-3AD203B41FA5}">
                      <a16:colId xmlns:a16="http://schemas.microsoft.com/office/drawing/2014/main" val="714696955"/>
                    </a:ext>
                  </a:extLst>
                </a:gridCol>
              </a:tblGrid>
              <a:tr h="739795">
                <a:tc>
                  <a:txBody>
                    <a:bodyPr/>
                    <a:lstStyle/>
                    <a:p>
                      <a:r>
                        <a:rPr lang="en-US" dirty="0">
                          <a:ea typeface="+mn-lt"/>
                          <a:cs typeface="+mn-lt"/>
                        </a:rPr>
                        <a:t>What strategic initiatives should LDI prioritize to ensure IT is a key driver of growth, operational excellence, and customer satisfaction?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91C3"/>
                    </a:solidFill>
                  </a:tcPr>
                </a:tc>
                <a:extLst>
                  <a:ext uri="{0D108BD9-81ED-4DB2-BD59-A6C34878D82A}">
                    <a16:rowId xmlns:a16="http://schemas.microsoft.com/office/drawing/2014/main" val="1179230425"/>
                  </a:ext>
                </a:extLst>
              </a:tr>
            </a:tbl>
          </a:graphicData>
        </a:graphic>
      </p:graphicFrame>
      <p:sp>
        <p:nvSpPr>
          <p:cNvPr id="10" name="Rectangle: Rounded Corners 9">
            <a:extLst>
              <a:ext uri="{FF2B5EF4-FFF2-40B4-BE49-F238E27FC236}">
                <a16:creationId xmlns:a16="http://schemas.microsoft.com/office/drawing/2014/main" id="{8B1309E0-83FC-2AD8-E1CC-49BE0CDF9312}"/>
              </a:ext>
            </a:extLst>
          </p:cNvPr>
          <p:cNvSpPr/>
          <p:nvPr/>
        </p:nvSpPr>
        <p:spPr>
          <a:xfrm>
            <a:off x="409027"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rgbClr val="00000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11" name="TextBox 10">
            <a:extLst>
              <a:ext uri="{FF2B5EF4-FFF2-40B4-BE49-F238E27FC236}">
                <a16:creationId xmlns:a16="http://schemas.microsoft.com/office/drawing/2014/main" id="{4C2CFBFF-4E7A-301E-BF70-4D76A22EDF47}"/>
              </a:ext>
            </a:extLst>
          </p:cNvPr>
          <p:cNvSpPr txBox="1"/>
          <p:nvPr/>
        </p:nvSpPr>
        <p:spPr>
          <a:xfrm>
            <a:off x="10832757" y="5855736"/>
            <a:ext cx="1705233" cy="400110"/>
          </a:xfrm>
          <a:prstGeom prst="rect">
            <a:avLst/>
          </a:prstGeom>
          <a:noFill/>
        </p:spPr>
        <p:txBody>
          <a:bodyPr wrap="square" rtlCol="0">
            <a:spAutoFit/>
          </a:bodyPr>
          <a:lstStyle/>
          <a:p>
            <a:r>
              <a:rPr lang="en-US" sz="1000" b="0" i="1">
                <a:effectLst/>
              </a:rPr>
              <a:t>ITS - The IT Challenge</a:t>
            </a:r>
          </a:p>
          <a:p>
            <a:endParaRPr lang="en-US" sz="1000"/>
          </a:p>
        </p:txBody>
      </p:sp>
      <p:sp>
        <p:nvSpPr>
          <p:cNvPr id="3" name="TextBox 2">
            <a:extLst>
              <a:ext uri="{FF2B5EF4-FFF2-40B4-BE49-F238E27FC236}">
                <a16:creationId xmlns:a16="http://schemas.microsoft.com/office/drawing/2014/main" id="{9B65143C-3107-E9DC-64E5-82B940B1BAE5}"/>
              </a:ext>
            </a:extLst>
          </p:cNvPr>
          <p:cNvSpPr txBox="1"/>
          <p:nvPr/>
        </p:nvSpPr>
        <p:spPr>
          <a:xfrm>
            <a:off x="11962151" y="6453265"/>
            <a:ext cx="134911" cy="261610"/>
          </a:xfrm>
          <a:prstGeom prst="rect">
            <a:avLst/>
          </a:prstGeom>
          <a:noFill/>
        </p:spPr>
        <p:txBody>
          <a:bodyPr wrap="square" rtlCol="0">
            <a:spAutoFit/>
          </a:bodyPr>
          <a:lstStyle/>
          <a:p>
            <a:r>
              <a:rPr lang="en-US" sz="1100">
                <a:solidFill>
                  <a:schemeClr val="bg1"/>
                </a:solidFill>
              </a:rPr>
              <a:t>4</a:t>
            </a:r>
          </a:p>
        </p:txBody>
      </p:sp>
    </p:spTree>
    <p:extLst>
      <p:ext uri="{BB962C8B-B14F-4D97-AF65-F5344CB8AC3E}">
        <p14:creationId xmlns:p14="http://schemas.microsoft.com/office/powerpoint/2010/main" val="180732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615F-5C18-2AAF-FE79-EDBA6E58B9D8}"/>
              </a:ext>
            </a:extLst>
          </p:cNvPr>
          <p:cNvSpPr>
            <a:spLocks noGrp="1"/>
          </p:cNvSpPr>
          <p:nvPr>
            <p:ph type="title"/>
          </p:nvPr>
        </p:nvSpPr>
        <p:spPr/>
        <p:txBody>
          <a:bodyPr>
            <a:normAutofit fontScale="90000"/>
          </a:bodyPr>
          <a:lstStyle/>
          <a:p>
            <a:r>
              <a:rPr lang="en-US">
                <a:solidFill>
                  <a:sysClr val="windowText" lastClr="000000"/>
                </a:solidFill>
              </a:rPr>
              <a:t>Centralize and Standardize LDI’s IT Operations to Drive Security, Efficiency, and Consistency</a:t>
            </a:r>
          </a:p>
        </p:txBody>
      </p:sp>
      <p:sp>
        <p:nvSpPr>
          <p:cNvPr id="17" name="Freeform 16">
            <a:extLst>
              <a:ext uri="{FF2B5EF4-FFF2-40B4-BE49-F238E27FC236}">
                <a16:creationId xmlns:a16="http://schemas.microsoft.com/office/drawing/2014/main" id="{B2626C69-7B66-01D4-D79B-AA7813DD03CC}"/>
              </a:ext>
            </a:extLst>
          </p:cNvPr>
          <p:cNvSpPr/>
          <p:nvPr/>
        </p:nvSpPr>
        <p:spPr>
          <a:xfrm>
            <a:off x="3123210" y="1691488"/>
            <a:ext cx="8920199" cy="1149113"/>
          </a:xfrm>
          <a:custGeom>
            <a:avLst/>
            <a:gdLst>
              <a:gd name="connsiteX0" fmla="*/ 191522 w 1149112"/>
              <a:gd name="connsiteY0" fmla="*/ 0 h 6321551"/>
              <a:gd name="connsiteX1" fmla="*/ 957590 w 1149112"/>
              <a:gd name="connsiteY1" fmla="*/ 0 h 6321551"/>
              <a:gd name="connsiteX2" fmla="*/ 1149112 w 1149112"/>
              <a:gd name="connsiteY2" fmla="*/ 191522 h 6321551"/>
              <a:gd name="connsiteX3" fmla="*/ 1149112 w 1149112"/>
              <a:gd name="connsiteY3" fmla="*/ 6321551 h 6321551"/>
              <a:gd name="connsiteX4" fmla="*/ 1149112 w 1149112"/>
              <a:gd name="connsiteY4" fmla="*/ 6321551 h 6321551"/>
              <a:gd name="connsiteX5" fmla="*/ 0 w 1149112"/>
              <a:gd name="connsiteY5" fmla="*/ 6321551 h 6321551"/>
              <a:gd name="connsiteX6" fmla="*/ 0 w 1149112"/>
              <a:gd name="connsiteY6" fmla="*/ 6321551 h 6321551"/>
              <a:gd name="connsiteX7" fmla="*/ 0 w 1149112"/>
              <a:gd name="connsiteY7" fmla="*/ 191522 h 6321551"/>
              <a:gd name="connsiteX8" fmla="*/ 191522 w 1149112"/>
              <a:gd name="connsiteY8" fmla="*/ 0 h 63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112" h="6321551">
                <a:moveTo>
                  <a:pt x="1149112" y="1053612"/>
                </a:moveTo>
                <a:lnTo>
                  <a:pt x="1149112" y="5267939"/>
                </a:lnTo>
                <a:cubicBezTo>
                  <a:pt x="1149112" y="5849833"/>
                  <a:pt x="1133525" y="6321548"/>
                  <a:pt x="1114298" y="6321548"/>
                </a:cubicBezTo>
                <a:lnTo>
                  <a:pt x="0" y="6321548"/>
                </a:lnTo>
                <a:lnTo>
                  <a:pt x="0" y="6321548"/>
                </a:lnTo>
                <a:lnTo>
                  <a:pt x="0" y="3"/>
                </a:lnTo>
                <a:lnTo>
                  <a:pt x="0" y="3"/>
                </a:lnTo>
                <a:lnTo>
                  <a:pt x="1114298" y="3"/>
                </a:lnTo>
                <a:cubicBezTo>
                  <a:pt x="1133525" y="3"/>
                  <a:pt x="1149112" y="471718"/>
                  <a:pt x="1149112" y="1053612"/>
                </a:cubicBez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a:solidFill>
                  <a:schemeClr val="tx1"/>
                </a:solidFill>
              </a:rPr>
              <a:t>Centralizing security and compliance protocols will improve security measures, identity management, and help meet regulatory standards. As a result, LDI can better protect data, improve access management, and ensure compliance.</a:t>
            </a:r>
          </a:p>
        </p:txBody>
      </p:sp>
      <p:sp>
        <p:nvSpPr>
          <p:cNvPr id="18" name="Freeform 17">
            <a:extLst>
              <a:ext uri="{FF2B5EF4-FFF2-40B4-BE49-F238E27FC236}">
                <a16:creationId xmlns:a16="http://schemas.microsoft.com/office/drawing/2014/main" id="{D661EA9D-A662-C40D-1833-014A98BB7FE1}"/>
              </a:ext>
            </a:extLst>
          </p:cNvPr>
          <p:cNvSpPr/>
          <p:nvPr/>
        </p:nvSpPr>
        <p:spPr>
          <a:xfrm>
            <a:off x="426809" y="1547849"/>
            <a:ext cx="3570946" cy="1292752"/>
          </a:xfrm>
          <a:custGeom>
            <a:avLst/>
            <a:gdLst>
              <a:gd name="connsiteX0" fmla="*/ 0 w 3555872"/>
              <a:gd name="connsiteY0" fmla="*/ 239403 h 1436390"/>
              <a:gd name="connsiteX1" fmla="*/ 239403 w 3555872"/>
              <a:gd name="connsiteY1" fmla="*/ 0 h 1436390"/>
              <a:gd name="connsiteX2" fmla="*/ 3316469 w 3555872"/>
              <a:gd name="connsiteY2" fmla="*/ 0 h 1436390"/>
              <a:gd name="connsiteX3" fmla="*/ 3555872 w 3555872"/>
              <a:gd name="connsiteY3" fmla="*/ 239403 h 1436390"/>
              <a:gd name="connsiteX4" fmla="*/ 3555872 w 3555872"/>
              <a:gd name="connsiteY4" fmla="*/ 1196987 h 1436390"/>
              <a:gd name="connsiteX5" fmla="*/ 3316469 w 3555872"/>
              <a:gd name="connsiteY5" fmla="*/ 1436390 h 1436390"/>
              <a:gd name="connsiteX6" fmla="*/ 239403 w 3555872"/>
              <a:gd name="connsiteY6" fmla="*/ 1436390 h 1436390"/>
              <a:gd name="connsiteX7" fmla="*/ 0 w 3555872"/>
              <a:gd name="connsiteY7" fmla="*/ 1196987 h 1436390"/>
              <a:gd name="connsiteX8" fmla="*/ 0 w 3555872"/>
              <a:gd name="connsiteY8" fmla="*/ 239403 h 143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5872" h="1436390">
                <a:moveTo>
                  <a:pt x="0" y="239403"/>
                </a:moveTo>
                <a:cubicBezTo>
                  <a:pt x="0" y="107184"/>
                  <a:pt x="107184" y="0"/>
                  <a:pt x="239403" y="0"/>
                </a:cubicBezTo>
                <a:lnTo>
                  <a:pt x="3316469" y="0"/>
                </a:lnTo>
                <a:cubicBezTo>
                  <a:pt x="3448688" y="0"/>
                  <a:pt x="3555872" y="107184"/>
                  <a:pt x="3555872" y="239403"/>
                </a:cubicBezTo>
                <a:lnTo>
                  <a:pt x="3555872" y="1196987"/>
                </a:lnTo>
                <a:cubicBezTo>
                  <a:pt x="3555872" y="1329206"/>
                  <a:pt x="3448688" y="1436390"/>
                  <a:pt x="3316469" y="1436390"/>
                </a:cubicBezTo>
                <a:lnTo>
                  <a:pt x="239403" y="1436390"/>
                </a:lnTo>
                <a:cubicBezTo>
                  <a:pt x="107184" y="1436390"/>
                  <a:pt x="0" y="1329206"/>
                  <a:pt x="0" y="1196987"/>
                </a:cubicBezTo>
                <a:lnTo>
                  <a:pt x="0" y="239403"/>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3"/>
            <a:r>
              <a:rPr lang="en-US">
                <a:solidFill>
                  <a:srgbClr val="0E101A"/>
                </a:solidFill>
                <a:effectLst/>
              </a:rPr>
              <a:t>Centralized Security and Compliance Protocols</a:t>
            </a:r>
            <a:endParaRPr lang="en-US">
              <a:solidFill>
                <a:sysClr val="windowText" lastClr="000000"/>
              </a:solidFill>
            </a:endParaRPr>
          </a:p>
        </p:txBody>
      </p:sp>
      <p:pic>
        <p:nvPicPr>
          <p:cNvPr id="22" name="Picture 21">
            <a:extLst>
              <a:ext uri="{FF2B5EF4-FFF2-40B4-BE49-F238E27FC236}">
                <a16:creationId xmlns:a16="http://schemas.microsoft.com/office/drawing/2014/main" id="{D8111A3B-FAEA-5089-1E4D-937C4BFFAF39}"/>
              </a:ext>
            </a:extLst>
          </p:cNvPr>
          <p:cNvPicPr>
            <a:picLocks noChangeAspect="1"/>
          </p:cNvPicPr>
          <p:nvPr/>
        </p:nvPicPr>
        <p:blipFill>
          <a:blip r:embed="rId3"/>
          <a:stretch>
            <a:fillRect/>
          </a:stretch>
        </p:blipFill>
        <p:spPr>
          <a:xfrm>
            <a:off x="168600" y="1468653"/>
            <a:ext cx="1463040" cy="1463040"/>
          </a:xfrm>
          <a:prstGeom prst="rect">
            <a:avLst/>
          </a:prstGeom>
        </p:spPr>
      </p:pic>
      <p:sp>
        <p:nvSpPr>
          <p:cNvPr id="19" name="Freeform 18">
            <a:extLst>
              <a:ext uri="{FF2B5EF4-FFF2-40B4-BE49-F238E27FC236}">
                <a16:creationId xmlns:a16="http://schemas.microsoft.com/office/drawing/2014/main" id="{FCEF6FCD-BFD3-009B-8941-10815A73A36B}"/>
              </a:ext>
            </a:extLst>
          </p:cNvPr>
          <p:cNvSpPr/>
          <p:nvPr/>
        </p:nvSpPr>
        <p:spPr>
          <a:xfrm>
            <a:off x="3123210" y="3189272"/>
            <a:ext cx="8920199" cy="1149113"/>
          </a:xfrm>
          <a:custGeom>
            <a:avLst/>
            <a:gdLst>
              <a:gd name="connsiteX0" fmla="*/ 191522 w 1149112"/>
              <a:gd name="connsiteY0" fmla="*/ 0 h 6321551"/>
              <a:gd name="connsiteX1" fmla="*/ 957590 w 1149112"/>
              <a:gd name="connsiteY1" fmla="*/ 0 h 6321551"/>
              <a:gd name="connsiteX2" fmla="*/ 1149112 w 1149112"/>
              <a:gd name="connsiteY2" fmla="*/ 191522 h 6321551"/>
              <a:gd name="connsiteX3" fmla="*/ 1149112 w 1149112"/>
              <a:gd name="connsiteY3" fmla="*/ 6321551 h 6321551"/>
              <a:gd name="connsiteX4" fmla="*/ 1149112 w 1149112"/>
              <a:gd name="connsiteY4" fmla="*/ 6321551 h 6321551"/>
              <a:gd name="connsiteX5" fmla="*/ 0 w 1149112"/>
              <a:gd name="connsiteY5" fmla="*/ 6321551 h 6321551"/>
              <a:gd name="connsiteX6" fmla="*/ 0 w 1149112"/>
              <a:gd name="connsiteY6" fmla="*/ 6321551 h 6321551"/>
              <a:gd name="connsiteX7" fmla="*/ 0 w 1149112"/>
              <a:gd name="connsiteY7" fmla="*/ 191522 h 6321551"/>
              <a:gd name="connsiteX8" fmla="*/ 191522 w 1149112"/>
              <a:gd name="connsiteY8" fmla="*/ 0 h 63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112" h="6321551">
                <a:moveTo>
                  <a:pt x="1149112" y="1053612"/>
                </a:moveTo>
                <a:lnTo>
                  <a:pt x="1149112" y="5267939"/>
                </a:lnTo>
                <a:cubicBezTo>
                  <a:pt x="1149112" y="5849833"/>
                  <a:pt x="1133525" y="6321548"/>
                  <a:pt x="1114298" y="6321548"/>
                </a:cubicBezTo>
                <a:lnTo>
                  <a:pt x="0" y="6321548"/>
                </a:lnTo>
                <a:lnTo>
                  <a:pt x="0" y="6321548"/>
                </a:lnTo>
                <a:lnTo>
                  <a:pt x="0" y="3"/>
                </a:lnTo>
                <a:lnTo>
                  <a:pt x="0" y="3"/>
                </a:lnTo>
                <a:lnTo>
                  <a:pt x="1114298" y="3"/>
                </a:lnTo>
                <a:cubicBezTo>
                  <a:pt x="1133525" y="3"/>
                  <a:pt x="1149112" y="471718"/>
                  <a:pt x="1149112" y="1053612"/>
                </a:cubicBez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a:solidFill>
                  <a:schemeClr val="tx1"/>
                </a:solidFill>
              </a:rPr>
              <a:t>Standardizing IT service management will make LDI's operations more efficient and improve service quality. This will lower costs, and speed up incident resolution, leading to a better user experience.</a:t>
            </a:r>
          </a:p>
        </p:txBody>
      </p:sp>
      <p:sp>
        <p:nvSpPr>
          <p:cNvPr id="20" name="Freeform 19">
            <a:extLst>
              <a:ext uri="{FF2B5EF4-FFF2-40B4-BE49-F238E27FC236}">
                <a16:creationId xmlns:a16="http://schemas.microsoft.com/office/drawing/2014/main" id="{DC52310F-2D65-25EF-FC1B-5714F96EED07}"/>
              </a:ext>
            </a:extLst>
          </p:cNvPr>
          <p:cNvSpPr/>
          <p:nvPr/>
        </p:nvSpPr>
        <p:spPr>
          <a:xfrm>
            <a:off x="426809" y="3045634"/>
            <a:ext cx="3570946" cy="1292752"/>
          </a:xfrm>
          <a:custGeom>
            <a:avLst/>
            <a:gdLst>
              <a:gd name="connsiteX0" fmla="*/ 0 w 3555872"/>
              <a:gd name="connsiteY0" fmla="*/ 239403 h 1436390"/>
              <a:gd name="connsiteX1" fmla="*/ 239403 w 3555872"/>
              <a:gd name="connsiteY1" fmla="*/ 0 h 1436390"/>
              <a:gd name="connsiteX2" fmla="*/ 3316469 w 3555872"/>
              <a:gd name="connsiteY2" fmla="*/ 0 h 1436390"/>
              <a:gd name="connsiteX3" fmla="*/ 3555872 w 3555872"/>
              <a:gd name="connsiteY3" fmla="*/ 239403 h 1436390"/>
              <a:gd name="connsiteX4" fmla="*/ 3555872 w 3555872"/>
              <a:gd name="connsiteY4" fmla="*/ 1196987 h 1436390"/>
              <a:gd name="connsiteX5" fmla="*/ 3316469 w 3555872"/>
              <a:gd name="connsiteY5" fmla="*/ 1436390 h 1436390"/>
              <a:gd name="connsiteX6" fmla="*/ 239403 w 3555872"/>
              <a:gd name="connsiteY6" fmla="*/ 1436390 h 1436390"/>
              <a:gd name="connsiteX7" fmla="*/ 0 w 3555872"/>
              <a:gd name="connsiteY7" fmla="*/ 1196987 h 1436390"/>
              <a:gd name="connsiteX8" fmla="*/ 0 w 3555872"/>
              <a:gd name="connsiteY8" fmla="*/ 239403 h 143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5872" h="1436390">
                <a:moveTo>
                  <a:pt x="0" y="239403"/>
                </a:moveTo>
                <a:cubicBezTo>
                  <a:pt x="0" y="107184"/>
                  <a:pt x="107184" y="0"/>
                  <a:pt x="239403" y="0"/>
                </a:cubicBezTo>
                <a:lnTo>
                  <a:pt x="3316469" y="0"/>
                </a:lnTo>
                <a:cubicBezTo>
                  <a:pt x="3448688" y="0"/>
                  <a:pt x="3555872" y="107184"/>
                  <a:pt x="3555872" y="239403"/>
                </a:cubicBezTo>
                <a:lnTo>
                  <a:pt x="3555872" y="1196987"/>
                </a:lnTo>
                <a:cubicBezTo>
                  <a:pt x="3555872" y="1329206"/>
                  <a:pt x="3448688" y="1436390"/>
                  <a:pt x="3316469" y="1436390"/>
                </a:cubicBezTo>
                <a:lnTo>
                  <a:pt x="239403" y="1436390"/>
                </a:lnTo>
                <a:cubicBezTo>
                  <a:pt x="107184" y="1436390"/>
                  <a:pt x="0" y="1329206"/>
                  <a:pt x="0" y="1196987"/>
                </a:cubicBezTo>
                <a:lnTo>
                  <a:pt x="0" y="239403"/>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3"/>
            <a:r>
              <a:rPr lang="en-US">
                <a:solidFill>
                  <a:sysClr val="windowText" lastClr="000000"/>
                </a:solidFill>
              </a:rPr>
              <a:t>Standardized IT Service Management</a:t>
            </a:r>
          </a:p>
        </p:txBody>
      </p:sp>
      <p:pic>
        <p:nvPicPr>
          <p:cNvPr id="23" name="Picture 22">
            <a:extLst>
              <a:ext uri="{FF2B5EF4-FFF2-40B4-BE49-F238E27FC236}">
                <a16:creationId xmlns:a16="http://schemas.microsoft.com/office/drawing/2014/main" id="{55FF4413-1476-AE8F-FB11-D1A51990F4D0}"/>
              </a:ext>
            </a:extLst>
          </p:cNvPr>
          <p:cNvPicPr>
            <a:picLocks noChangeAspect="1"/>
          </p:cNvPicPr>
          <p:nvPr/>
        </p:nvPicPr>
        <p:blipFill>
          <a:blip r:embed="rId4"/>
          <a:stretch>
            <a:fillRect/>
          </a:stretch>
        </p:blipFill>
        <p:spPr>
          <a:xfrm>
            <a:off x="168600" y="2972365"/>
            <a:ext cx="1463040" cy="1463040"/>
          </a:xfrm>
          <a:prstGeom prst="rect">
            <a:avLst/>
          </a:prstGeom>
        </p:spPr>
      </p:pic>
      <p:sp>
        <p:nvSpPr>
          <p:cNvPr id="15" name="Freeform 14">
            <a:extLst>
              <a:ext uri="{FF2B5EF4-FFF2-40B4-BE49-F238E27FC236}">
                <a16:creationId xmlns:a16="http://schemas.microsoft.com/office/drawing/2014/main" id="{0AC35D7E-25F8-B07F-2CB6-23F31C8E9676}"/>
              </a:ext>
            </a:extLst>
          </p:cNvPr>
          <p:cNvSpPr/>
          <p:nvPr/>
        </p:nvSpPr>
        <p:spPr>
          <a:xfrm>
            <a:off x="3129157" y="4704839"/>
            <a:ext cx="8920199" cy="1149113"/>
          </a:xfrm>
          <a:custGeom>
            <a:avLst/>
            <a:gdLst>
              <a:gd name="connsiteX0" fmla="*/ 191522 w 1149112"/>
              <a:gd name="connsiteY0" fmla="*/ 0 h 6321551"/>
              <a:gd name="connsiteX1" fmla="*/ 957590 w 1149112"/>
              <a:gd name="connsiteY1" fmla="*/ 0 h 6321551"/>
              <a:gd name="connsiteX2" fmla="*/ 1149112 w 1149112"/>
              <a:gd name="connsiteY2" fmla="*/ 191522 h 6321551"/>
              <a:gd name="connsiteX3" fmla="*/ 1149112 w 1149112"/>
              <a:gd name="connsiteY3" fmla="*/ 6321551 h 6321551"/>
              <a:gd name="connsiteX4" fmla="*/ 1149112 w 1149112"/>
              <a:gd name="connsiteY4" fmla="*/ 6321551 h 6321551"/>
              <a:gd name="connsiteX5" fmla="*/ 0 w 1149112"/>
              <a:gd name="connsiteY5" fmla="*/ 6321551 h 6321551"/>
              <a:gd name="connsiteX6" fmla="*/ 0 w 1149112"/>
              <a:gd name="connsiteY6" fmla="*/ 6321551 h 6321551"/>
              <a:gd name="connsiteX7" fmla="*/ 0 w 1149112"/>
              <a:gd name="connsiteY7" fmla="*/ 191522 h 6321551"/>
              <a:gd name="connsiteX8" fmla="*/ 191522 w 1149112"/>
              <a:gd name="connsiteY8" fmla="*/ 0 h 63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112" h="6321551">
                <a:moveTo>
                  <a:pt x="1149112" y="1053612"/>
                </a:moveTo>
                <a:lnTo>
                  <a:pt x="1149112" y="5267939"/>
                </a:lnTo>
                <a:cubicBezTo>
                  <a:pt x="1149112" y="5849833"/>
                  <a:pt x="1133525" y="6321548"/>
                  <a:pt x="1114298" y="6321548"/>
                </a:cubicBezTo>
                <a:lnTo>
                  <a:pt x="0" y="6321548"/>
                </a:lnTo>
                <a:lnTo>
                  <a:pt x="0" y="6321548"/>
                </a:lnTo>
                <a:lnTo>
                  <a:pt x="0" y="3"/>
                </a:lnTo>
                <a:lnTo>
                  <a:pt x="0" y="3"/>
                </a:lnTo>
                <a:lnTo>
                  <a:pt x="1114298" y="3"/>
                </a:lnTo>
                <a:cubicBezTo>
                  <a:pt x="1133525" y="3"/>
                  <a:pt x="1149112" y="471718"/>
                  <a:pt x="1149112" y="1053612"/>
                </a:cubicBezTo>
                <a:close/>
              </a:path>
            </a:pathLst>
          </a:cu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a:solidFill>
                  <a:schemeClr val="tx1"/>
                </a:solidFill>
              </a:rPr>
              <a:t>Reduce costs and improve efficiency by merging multiple regional data centers into one highly efficient central facility. This will reduce operational costs, enhance scalability, disaster recovery, and overall IT performance.</a:t>
            </a:r>
          </a:p>
        </p:txBody>
      </p:sp>
      <p:sp>
        <p:nvSpPr>
          <p:cNvPr id="16" name="Freeform 15">
            <a:extLst>
              <a:ext uri="{FF2B5EF4-FFF2-40B4-BE49-F238E27FC236}">
                <a16:creationId xmlns:a16="http://schemas.microsoft.com/office/drawing/2014/main" id="{4C70300C-C212-56F7-3CD4-94954BF91E17}"/>
              </a:ext>
            </a:extLst>
          </p:cNvPr>
          <p:cNvSpPr/>
          <p:nvPr/>
        </p:nvSpPr>
        <p:spPr>
          <a:xfrm>
            <a:off x="432756" y="4561200"/>
            <a:ext cx="3570946" cy="1292752"/>
          </a:xfrm>
          <a:custGeom>
            <a:avLst/>
            <a:gdLst>
              <a:gd name="connsiteX0" fmla="*/ 0 w 3555872"/>
              <a:gd name="connsiteY0" fmla="*/ 239403 h 1436390"/>
              <a:gd name="connsiteX1" fmla="*/ 239403 w 3555872"/>
              <a:gd name="connsiteY1" fmla="*/ 0 h 1436390"/>
              <a:gd name="connsiteX2" fmla="*/ 3316469 w 3555872"/>
              <a:gd name="connsiteY2" fmla="*/ 0 h 1436390"/>
              <a:gd name="connsiteX3" fmla="*/ 3555872 w 3555872"/>
              <a:gd name="connsiteY3" fmla="*/ 239403 h 1436390"/>
              <a:gd name="connsiteX4" fmla="*/ 3555872 w 3555872"/>
              <a:gd name="connsiteY4" fmla="*/ 1196987 h 1436390"/>
              <a:gd name="connsiteX5" fmla="*/ 3316469 w 3555872"/>
              <a:gd name="connsiteY5" fmla="*/ 1436390 h 1436390"/>
              <a:gd name="connsiteX6" fmla="*/ 239403 w 3555872"/>
              <a:gd name="connsiteY6" fmla="*/ 1436390 h 1436390"/>
              <a:gd name="connsiteX7" fmla="*/ 0 w 3555872"/>
              <a:gd name="connsiteY7" fmla="*/ 1196987 h 1436390"/>
              <a:gd name="connsiteX8" fmla="*/ 0 w 3555872"/>
              <a:gd name="connsiteY8" fmla="*/ 239403 h 143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5872" h="1436390">
                <a:moveTo>
                  <a:pt x="0" y="239403"/>
                </a:moveTo>
                <a:cubicBezTo>
                  <a:pt x="0" y="107184"/>
                  <a:pt x="107184" y="0"/>
                  <a:pt x="239403" y="0"/>
                </a:cubicBezTo>
                <a:lnTo>
                  <a:pt x="3316469" y="0"/>
                </a:lnTo>
                <a:cubicBezTo>
                  <a:pt x="3448688" y="0"/>
                  <a:pt x="3555872" y="107184"/>
                  <a:pt x="3555872" y="239403"/>
                </a:cubicBezTo>
                <a:lnTo>
                  <a:pt x="3555872" y="1196987"/>
                </a:lnTo>
                <a:cubicBezTo>
                  <a:pt x="3555872" y="1329206"/>
                  <a:pt x="3448688" y="1436390"/>
                  <a:pt x="3316469" y="1436390"/>
                </a:cubicBezTo>
                <a:lnTo>
                  <a:pt x="239403" y="1436390"/>
                </a:lnTo>
                <a:cubicBezTo>
                  <a:pt x="107184" y="1436390"/>
                  <a:pt x="0" y="1329206"/>
                  <a:pt x="0" y="1196987"/>
                </a:cubicBezTo>
                <a:lnTo>
                  <a:pt x="0" y="239403"/>
                </a:lnTo>
                <a:close/>
              </a:path>
            </a:pathLst>
          </a:cu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3"/>
            <a:r>
              <a:rPr lang="en-US">
                <a:solidFill>
                  <a:srgbClr val="0E101A"/>
                </a:solidFill>
                <a:effectLst/>
              </a:rPr>
              <a:t>Consolidated Data Centers</a:t>
            </a:r>
            <a:endParaRPr lang="en-US">
              <a:solidFill>
                <a:sysClr val="windowText" lastClr="000000"/>
              </a:solidFill>
            </a:endParaRPr>
          </a:p>
        </p:txBody>
      </p:sp>
      <p:pic>
        <p:nvPicPr>
          <p:cNvPr id="24" name="Picture 23">
            <a:extLst>
              <a:ext uri="{FF2B5EF4-FFF2-40B4-BE49-F238E27FC236}">
                <a16:creationId xmlns:a16="http://schemas.microsoft.com/office/drawing/2014/main" id="{E3CBFAAF-F875-A42D-911E-248796742738}"/>
              </a:ext>
            </a:extLst>
          </p:cNvPr>
          <p:cNvPicPr>
            <a:picLocks noChangeAspect="1"/>
          </p:cNvPicPr>
          <p:nvPr/>
        </p:nvPicPr>
        <p:blipFill>
          <a:blip r:embed="rId5"/>
          <a:stretch>
            <a:fillRect/>
          </a:stretch>
        </p:blipFill>
        <p:spPr>
          <a:xfrm>
            <a:off x="162652" y="4476077"/>
            <a:ext cx="1486830" cy="1463040"/>
          </a:xfrm>
          <a:prstGeom prst="ellipse">
            <a:avLst/>
          </a:prstGeom>
        </p:spPr>
      </p:pic>
      <p:sp>
        <p:nvSpPr>
          <p:cNvPr id="29" name="Rectangle: Rounded Corners 28">
            <a:extLst>
              <a:ext uri="{FF2B5EF4-FFF2-40B4-BE49-F238E27FC236}">
                <a16:creationId xmlns:a16="http://schemas.microsoft.com/office/drawing/2014/main" id="{17DE776C-DA1D-E4F6-731B-6E9D8F257B3B}"/>
              </a:ext>
            </a:extLst>
          </p:cNvPr>
          <p:cNvSpPr/>
          <p:nvPr/>
        </p:nvSpPr>
        <p:spPr>
          <a:xfrm>
            <a:off x="2352726"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sp>
        <p:nvSpPr>
          <p:cNvPr id="3" name="TextBox 2">
            <a:extLst>
              <a:ext uri="{FF2B5EF4-FFF2-40B4-BE49-F238E27FC236}">
                <a16:creationId xmlns:a16="http://schemas.microsoft.com/office/drawing/2014/main" id="{0AB7CDAD-8B2A-2E76-DF39-ECCA4BB888FF}"/>
              </a:ext>
            </a:extLst>
          </p:cNvPr>
          <p:cNvSpPr txBox="1"/>
          <p:nvPr/>
        </p:nvSpPr>
        <p:spPr>
          <a:xfrm>
            <a:off x="11962151" y="6453265"/>
            <a:ext cx="134911" cy="261610"/>
          </a:xfrm>
          <a:prstGeom prst="rect">
            <a:avLst/>
          </a:prstGeom>
          <a:noFill/>
        </p:spPr>
        <p:txBody>
          <a:bodyPr wrap="square" rtlCol="0">
            <a:spAutoFit/>
          </a:bodyPr>
          <a:lstStyle/>
          <a:p>
            <a:r>
              <a:rPr lang="en-US" sz="1100">
                <a:solidFill>
                  <a:schemeClr val="bg1"/>
                </a:solidFill>
              </a:rPr>
              <a:t>5</a:t>
            </a:r>
          </a:p>
        </p:txBody>
      </p:sp>
    </p:spTree>
    <p:extLst>
      <p:ext uri="{BB962C8B-B14F-4D97-AF65-F5344CB8AC3E}">
        <p14:creationId xmlns:p14="http://schemas.microsoft.com/office/powerpoint/2010/main" val="1730413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646414-6C91-A7E2-4026-8498921D98BD}"/>
              </a:ext>
            </a:extLst>
          </p:cNvPr>
          <p:cNvSpPr/>
          <p:nvPr/>
        </p:nvSpPr>
        <p:spPr>
          <a:xfrm>
            <a:off x="430306" y="1367758"/>
            <a:ext cx="5447980" cy="3945293"/>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chemeClr val="tx1"/>
                </a:solidFill>
              </a:rPr>
              <a:t>Present State</a:t>
            </a:r>
          </a:p>
        </p:txBody>
      </p:sp>
      <p:sp>
        <p:nvSpPr>
          <p:cNvPr id="2" name="Title 1">
            <a:extLst>
              <a:ext uri="{FF2B5EF4-FFF2-40B4-BE49-F238E27FC236}">
                <a16:creationId xmlns:a16="http://schemas.microsoft.com/office/drawing/2014/main" id="{F653F1A9-918A-1D46-CCFD-848C76D7FB71}"/>
              </a:ext>
            </a:extLst>
          </p:cNvPr>
          <p:cNvSpPr>
            <a:spLocks noGrp="1"/>
          </p:cNvSpPr>
          <p:nvPr>
            <p:ph type="title"/>
          </p:nvPr>
        </p:nvSpPr>
        <p:spPr/>
        <p:txBody>
          <a:bodyPr>
            <a:normAutofit fontScale="90000"/>
          </a:bodyPr>
          <a:lstStyle/>
          <a:p>
            <a:r>
              <a:rPr lang="en-US"/>
              <a:t>Enhance Security with MFA, SSO, and Centralized Access Controls</a:t>
            </a:r>
          </a:p>
        </p:txBody>
      </p:sp>
      <p:sp>
        <p:nvSpPr>
          <p:cNvPr id="5" name="Rectangle 4">
            <a:extLst>
              <a:ext uri="{FF2B5EF4-FFF2-40B4-BE49-F238E27FC236}">
                <a16:creationId xmlns:a16="http://schemas.microsoft.com/office/drawing/2014/main" id="{9DDBE5BA-7169-2BF7-E113-494DDEBDFE39}"/>
              </a:ext>
            </a:extLst>
          </p:cNvPr>
          <p:cNvSpPr/>
          <p:nvPr/>
        </p:nvSpPr>
        <p:spPr>
          <a:xfrm>
            <a:off x="6313716" y="1367758"/>
            <a:ext cx="5447980" cy="3945293"/>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chemeClr val="tx1"/>
                </a:solidFill>
              </a:rPr>
              <a:t>Future State</a:t>
            </a:r>
          </a:p>
        </p:txBody>
      </p:sp>
      <p:pic>
        <p:nvPicPr>
          <p:cNvPr id="10" name="Graphic 9" descr="Key with solid fill">
            <a:extLst>
              <a:ext uri="{FF2B5EF4-FFF2-40B4-BE49-F238E27FC236}">
                <a16:creationId xmlns:a16="http://schemas.microsoft.com/office/drawing/2014/main" id="{E61A3923-A52C-11E6-D26B-32303F54DC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304" y="4481057"/>
            <a:ext cx="914400" cy="914400"/>
          </a:xfrm>
          <a:prstGeom prst="rect">
            <a:avLst/>
          </a:prstGeom>
        </p:spPr>
      </p:pic>
      <p:pic>
        <p:nvPicPr>
          <p:cNvPr id="12" name="Graphic 11" descr="Board Of Directors with solid fill">
            <a:extLst>
              <a:ext uri="{FF2B5EF4-FFF2-40B4-BE49-F238E27FC236}">
                <a16:creationId xmlns:a16="http://schemas.microsoft.com/office/drawing/2014/main" id="{97C8C734-518A-D812-755F-65256A0A46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780" y="3518563"/>
            <a:ext cx="914400" cy="914400"/>
          </a:xfrm>
          <a:prstGeom prst="rect">
            <a:avLst/>
          </a:prstGeom>
        </p:spPr>
      </p:pic>
      <p:pic>
        <p:nvPicPr>
          <p:cNvPr id="14" name="Graphic 13" descr="Shield Cross with solid fill">
            <a:extLst>
              <a:ext uri="{FF2B5EF4-FFF2-40B4-BE49-F238E27FC236}">
                <a16:creationId xmlns:a16="http://schemas.microsoft.com/office/drawing/2014/main" id="{E83324DE-9801-E0D3-14EA-9C9C3B200B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35502" y="3518563"/>
            <a:ext cx="914400" cy="914400"/>
          </a:xfrm>
          <a:prstGeom prst="rect">
            <a:avLst/>
          </a:prstGeom>
        </p:spPr>
      </p:pic>
      <p:sp>
        <p:nvSpPr>
          <p:cNvPr id="17" name="TextBox 16">
            <a:extLst>
              <a:ext uri="{FF2B5EF4-FFF2-40B4-BE49-F238E27FC236}">
                <a16:creationId xmlns:a16="http://schemas.microsoft.com/office/drawing/2014/main" id="{BDC576E2-EB3E-FE19-E42C-D8A5CA2532FE}"/>
              </a:ext>
            </a:extLst>
          </p:cNvPr>
          <p:cNvSpPr txBox="1"/>
          <p:nvPr/>
        </p:nvSpPr>
        <p:spPr>
          <a:xfrm>
            <a:off x="1247824" y="2817850"/>
            <a:ext cx="2373726" cy="338554"/>
          </a:xfrm>
          <a:prstGeom prst="rect">
            <a:avLst/>
          </a:prstGeom>
          <a:noFill/>
        </p:spPr>
        <p:txBody>
          <a:bodyPr wrap="square" rtlCol="0">
            <a:spAutoFit/>
          </a:bodyPr>
          <a:lstStyle/>
          <a:p>
            <a:r>
              <a:rPr lang="en-US" sz="1600"/>
              <a:t>Isolated data centers</a:t>
            </a:r>
          </a:p>
        </p:txBody>
      </p:sp>
      <p:pic>
        <p:nvPicPr>
          <p:cNvPr id="18" name="Graphic 17" descr="Server with solid fill">
            <a:extLst>
              <a:ext uri="{FF2B5EF4-FFF2-40B4-BE49-F238E27FC236}">
                <a16:creationId xmlns:a16="http://schemas.microsoft.com/office/drawing/2014/main" id="{FFE4A2E6-DCA7-50B5-6C41-0410932899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415" y="2529927"/>
            <a:ext cx="914400" cy="914400"/>
          </a:xfrm>
          <a:prstGeom prst="rect">
            <a:avLst/>
          </a:prstGeom>
        </p:spPr>
      </p:pic>
      <p:sp>
        <p:nvSpPr>
          <p:cNvPr id="7" name="Arrow: Chevron 6">
            <a:extLst>
              <a:ext uri="{FF2B5EF4-FFF2-40B4-BE49-F238E27FC236}">
                <a16:creationId xmlns:a16="http://schemas.microsoft.com/office/drawing/2014/main" id="{F9F1D247-862F-0885-6407-B17741D3F13F}"/>
              </a:ext>
            </a:extLst>
          </p:cNvPr>
          <p:cNvSpPr/>
          <p:nvPr/>
        </p:nvSpPr>
        <p:spPr>
          <a:xfrm>
            <a:off x="5979629" y="2477079"/>
            <a:ext cx="216055" cy="1386722"/>
          </a:xfrm>
          <a:prstGeom prst="chevron">
            <a:avLst/>
          </a:prstGeom>
          <a:solidFill>
            <a:srgbClr val="6091C3">
              <a:alpha val="49020"/>
            </a:srgbClr>
          </a:solidFill>
          <a:ln>
            <a:solidFill>
              <a:srgbClr val="6091C3">
                <a:alpha val="4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45DE49A-06E7-D2F1-FB29-0A2BB029F7DC}"/>
              </a:ext>
            </a:extLst>
          </p:cNvPr>
          <p:cNvSpPr txBox="1"/>
          <p:nvPr/>
        </p:nvSpPr>
        <p:spPr>
          <a:xfrm>
            <a:off x="1259683" y="4645870"/>
            <a:ext cx="2273944" cy="584775"/>
          </a:xfrm>
          <a:prstGeom prst="rect">
            <a:avLst/>
          </a:prstGeom>
          <a:noFill/>
        </p:spPr>
        <p:txBody>
          <a:bodyPr wrap="square" rtlCol="0">
            <a:spAutoFit/>
          </a:bodyPr>
          <a:lstStyle/>
          <a:p>
            <a:r>
              <a:rPr lang="en-US" sz="1600"/>
              <a:t>Fragmented access controls</a:t>
            </a:r>
          </a:p>
        </p:txBody>
      </p:sp>
      <p:sp>
        <p:nvSpPr>
          <p:cNvPr id="20" name="TextBox 19">
            <a:extLst>
              <a:ext uri="{FF2B5EF4-FFF2-40B4-BE49-F238E27FC236}">
                <a16:creationId xmlns:a16="http://schemas.microsoft.com/office/drawing/2014/main" id="{43D4061F-A3B0-C9D2-73DE-4EA7E39B1672}"/>
              </a:ext>
            </a:extLst>
          </p:cNvPr>
          <p:cNvSpPr txBox="1"/>
          <p:nvPr/>
        </p:nvSpPr>
        <p:spPr>
          <a:xfrm>
            <a:off x="1355115" y="3683376"/>
            <a:ext cx="1980387" cy="584775"/>
          </a:xfrm>
          <a:prstGeom prst="rect">
            <a:avLst/>
          </a:prstGeom>
          <a:noFill/>
        </p:spPr>
        <p:txBody>
          <a:bodyPr wrap="square" rtlCol="0">
            <a:spAutoFit/>
          </a:bodyPr>
          <a:lstStyle/>
          <a:p>
            <a:r>
              <a:rPr lang="en-US" sz="1600"/>
              <a:t>Manual access management delays</a:t>
            </a:r>
          </a:p>
        </p:txBody>
      </p:sp>
      <p:sp>
        <p:nvSpPr>
          <p:cNvPr id="21" name="TextBox 20">
            <a:extLst>
              <a:ext uri="{FF2B5EF4-FFF2-40B4-BE49-F238E27FC236}">
                <a16:creationId xmlns:a16="http://schemas.microsoft.com/office/drawing/2014/main" id="{17EF0D7B-01C1-E64C-1DA9-BD14522EE25E}"/>
              </a:ext>
            </a:extLst>
          </p:cNvPr>
          <p:cNvSpPr txBox="1"/>
          <p:nvPr/>
        </p:nvSpPr>
        <p:spPr>
          <a:xfrm>
            <a:off x="4071407" y="3683376"/>
            <a:ext cx="1700002" cy="584775"/>
          </a:xfrm>
          <a:prstGeom prst="rect">
            <a:avLst/>
          </a:prstGeom>
          <a:noFill/>
        </p:spPr>
        <p:txBody>
          <a:bodyPr wrap="square" rtlCol="0">
            <a:spAutoFit/>
          </a:bodyPr>
          <a:lstStyle/>
          <a:p>
            <a:r>
              <a:rPr lang="en-US" sz="1600"/>
              <a:t>Limited SSO and MFA protection</a:t>
            </a:r>
          </a:p>
        </p:txBody>
      </p:sp>
      <p:sp>
        <p:nvSpPr>
          <p:cNvPr id="22" name="TextBox 21">
            <a:extLst>
              <a:ext uri="{FF2B5EF4-FFF2-40B4-BE49-F238E27FC236}">
                <a16:creationId xmlns:a16="http://schemas.microsoft.com/office/drawing/2014/main" id="{B6DD72B8-AB99-B499-B13C-22C3CC752563}"/>
              </a:ext>
            </a:extLst>
          </p:cNvPr>
          <p:cNvSpPr txBox="1"/>
          <p:nvPr/>
        </p:nvSpPr>
        <p:spPr>
          <a:xfrm>
            <a:off x="4071406" y="2694740"/>
            <a:ext cx="1790192" cy="584775"/>
          </a:xfrm>
          <a:prstGeom prst="rect">
            <a:avLst/>
          </a:prstGeom>
          <a:noFill/>
        </p:spPr>
        <p:txBody>
          <a:bodyPr wrap="square" rtlCol="0">
            <a:spAutoFit/>
          </a:bodyPr>
          <a:lstStyle/>
          <a:p>
            <a:r>
              <a:rPr lang="en-US" sz="1600"/>
              <a:t>Slow incident response</a:t>
            </a:r>
          </a:p>
        </p:txBody>
      </p:sp>
      <p:sp>
        <p:nvSpPr>
          <p:cNvPr id="44" name="Rectangle 43">
            <a:extLst>
              <a:ext uri="{FF2B5EF4-FFF2-40B4-BE49-F238E27FC236}">
                <a16:creationId xmlns:a16="http://schemas.microsoft.com/office/drawing/2014/main" id="{1847DDB3-04AB-C1AE-56BD-49E0148DF2B1}"/>
              </a:ext>
            </a:extLst>
          </p:cNvPr>
          <p:cNvSpPr/>
          <p:nvPr/>
        </p:nvSpPr>
        <p:spPr>
          <a:xfrm>
            <a:off x="715210" y="1718869"/>
            <a:ext cx="4832081" cy="683740"/>
          </a:xfrm>
          <a:prstGeom prst="rect">
            <a:avLst/>
          </a:prstGeom>
          <a:solidFill>
            <a:srgbClr val="6091C4">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LDI’s decentralized security structure fragments protocols and controls </a:t>
            </a:r>
          </a:p>
        </p:txBody>
      </p:sp>
      <p:sp>
        <p:nvSpPr>
          <p:cNvPr id="45" name="Rectangle 44">
            <a:extLst>
              <a:ext uri="{FF2B5EF4-FFF2-40B4-BE49-F238E27FC236}">
                <a16:creationId xmlns:a16="http://schemas.microsoft.com/office/drawing/2014/main" id="{B2A0A096-1719-F6FE-1213-72ED2FB53C56}"/>
              </a:ext>
            </a:extLst>
          </p:cNvPr>
          <p:cNvSpPr/>
          <p:nvPr/>
        </p:nvSpPr>
        <p:spPr>
          <a:xfrm>
            <a:off x="6621665" y="1718869"/>
            <a:ext cx="4832081" cy="683740"/>
          </a:xfrm>
          <a:prstGeom prst="rect">
            <a:avLst/>
          </a:prstGeom>
          <a:solidFill>
            <a:srgbClr val="6091C4">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ysClr val="windowText" lastClr="000000"/>
                </a:solidFill>
              </a:rPr>
              <a:t>LDI’s centralized security framework enhances access, monitoring, and compliance</a:t>
            </a:r>
          </a:p>
        </p:txBody>
      </p:sp>
      <p:sp>
        <p:nvSpPr>
          <p:cNvPr id="46" name="Rectangle 45">
            <a:extLst>
              <a:ext uri="{FF2B5EF4-FFF2-40B4-BE49-F238E27FC236}">
                <a16:creationId xmlns:a16="http://schemas.microsoft.com/office/drawing/2014/main" id="{BFD5E9C4-B3F1-C318-269D-8AD9E2FD9251}"/>
              </a:ext>
            </a:extLst>
          </p:cNvPr>
          <p:cNvSpPr/>
          <p:nvPr/>
        </p:nvSpPr>
        <p:spPr>
          <a:xfrm>
            <a:off x="1478890" y="5440369"/>
            <a:ext cx="9217531" cy="617597"/>
          </a:xfrm>
          <a:prstGeom prst="rect">
            <a:avLst/>
          </a:prstGeom>
          <a:solidFill>
            <a:srgbClr val="6091C4">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ysClr val="windowText" lastClr="000000"/>
                </a:solidFill>
              </a:rPr>
              <a:t>A centralized security framework with unified protocols, streamlined access controls, and rapid incident response, will enhance both security and regulatory compliance</a:t>
            </a:r>
          </a:p>
        </p:txBody>
      </p:sp>
      <p:pic>
        <p:nvPicPr>
          <p:cNvPr id="48" name="Graphic 47" descr="Alarm clock with solid fill">
            <a:extLst>
              <a:ext uri="{FF2B5EF4-FFF2-40B4-BE49-F238E27FC236}">
                <a16:creationId xmlns:a16="http://schemas.microsoft.com/office/drawing/2014/main" id="{270695F8-28A0-1BF6-0CE5-D167F09B9D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35502" y="2529927"/>
            <a:ext cx="914400" cy="914400"/>
          </a:xfrm>
          <a:prstGeom prst="rect">
            <a:avLst/>
          </a:prstGeom>
        </p:spPr>
      </p:pic>
      <p:sp>
        <p:nvSpPr>
          <p:cNvPr id="9" name="Rectangle: Rounded Corners 8">
            <a:extLst>
              <a:ext uri="{FF2B5EF4-FFF2-40B4-BE49-F238E27FC236}">
                <a16:creationId xmlns:a16="http://schemas.microsoft.com/office/drawing/2014/main" id="{F0556419-B147-E43A-576E-865C09451B63}"/>
              </a:ext>
            </a:extLst>
          </p:cNvPr>
          <p:cNvSpPr/>
          <p:nvPr/>
        </p:nvSpPr>
        <p:spPr>
          <a:xfrm>
            <a:off x="2352726"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pic>
        <p:nvPicPr>
          <p:cNvPr id="6" name="Graphic 5" descr="Lock with solid fill">
            <a:extLst>
              <a:ext uri="{FF2B5EF4-FFF2-40B4-BE49-F238E27FC236}">
                <a16:creationId xmlns:a16="http://schemas.microsoft.com/office/drawing/2014/main" id="{E7DAB17D-0FEA-B608-6CD4-1BD20B3E59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33336" y="2522608"/>
            <a:ext cx="914400" cy="914400"/>
          </a:xfrm>
          <a:prstGeom prst="rect">
            <a:avLst/>
          </a:prstGeom>
        </p:spPr>
      </p:pic>
      <p:pic>
        <p:nvPicPr>
          <p:cNvPr id="11" name="Graphic 10" descr="Eye Scan with solid fill">
            <a:extLst>
              <a:ext uri="{FF2B5EF4-FFF2-40B4-BE49-F238E27FC236}">
                <a16:creationId xmlns:a16="http://schemas.microsoft.com/office/drawing/2014/main" id="{CE060DB9-AA35-47E4-4382-7ECFE41BA1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38587" y="3511161"/>
            <a:ext cx="914400" cy="914400"/>
          </a:xfrm>
          <a:prstGeom prst="rect">
            <a:avLst/>
          </a:prstGeom>
        </p:spPr>
      </p:pic>
      <p:pic>
        <p:nvPicPr>
          <p:cNvPr id="15" name="Graphic 14" descr="Artificial Intelligence with solid fill">
            <a:extLst>
              <a:ext uri="{FF2B5EF4-FFF2-40B4-BE49-F238E27FC236}">
                <a16:creationId xmlns:a16="http://schemas.microsoft.com/office/drawing/2014/main" id="{57C57FAE-E51A-5EF6-2AC2-097B97420AF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33336" y="4384503"/>
            <a:ext cx="914400" cy="914400"/>
          </a:xfrm>
          <a:prstGeom prst="rect">
            <a:avLst/>
          </a:prstGeom>
        </p:spPr>
      </p:pic>
      <p:pic>
        <p:nvPicPr>
          <p:cNvPr id="23" name="Graphic 22" descr="Security camera with solid fill">
            <a:extLst>
              <a:ext uri="{FF2B5EF4-FFF2-40B4-BE49-F238E27FC236}">
                <a16:creationId xmlns:a16="http://schemas.microsoft.com/office/drawing/2014/main" id="{36C111FC-0F08-4AB0-FFC5-166E1873484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10726" y="2522608"/>
            <a:ext cx="914400" cy="914400"/>
          </a:xfrm>
          <a:prstGeom prst="rect">
            <a:avLst/>
          </a:prstGeom>
        </p:spPr>
      </p:pic>
      <p:pic>
        <p:nvPicPr>
          <p:cNvPr id="25" name="Graphic 24" descr="Court with solid fill">
            <a:extLst>
              <a:ext uri="{FF2B5EF4-FFF2-40B4-BE49-F238E27FC236}">
                <a16:creationId xmlns:a16="http://schemas.microsoft.com/office/drawing/2014/main" id="{B4EDA55D-1902-EADA-0740-389F4DE864A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37764" y="3440984"/>
            <a:ext cx="914400" cy="914400"/>
          </a:xfrm>
          <a:prstGeom prst="rect">
            <a:avLst/>
          </a:prstGeom>
        </p:spPr>
      </p:pic>
      <p:sp>
        <p:nvSpPr>
          <p:cNvPr id="26" name="TextBox 25">
            <a:extLst>
              <a:ext uri="{FF2B5EF4-FFF2-40B4-BE49-F238E27FC236}">
                <a16:creationId xmlns:a16="http://schemas.microsoft.com/office/drawing/2014/main" id="{53B476C3-680D-26EF-5748-3E6B54661FD1}"/>
              </a:ext>
            </a:extLst>
          </p:cNvPr>
          <p:cNvSpPr txBox="1"/>
          <p:nvPr/>
        </p:nvSpPr>
        <p:spPr>
          <a:xfrm>
            <a:off x="7193258" y="2687421"/>
            <a:ext cx="2117468" cy="584775"/>
          </a:xfrm>
          <a:prstGeom prst="rect">
            <a:avLst/>
          </a:prstGeom>
          <a:noFill/>
        </p:spPr>
        <p:txBody>
          <a:bodyPr wrap="square" rtlCol="0">
            <a:spAutoFit/>
          </a:bodyPr>
          <a:lstStyle/>
          <a:p>
            <a:r>
              <a:rPr lang="en-US" sz="1600"/>
              <a:t>Centralized IAM System</a:t>
            </a:r>
          </a:p>
        </p:txBody>
      </p:sp>
      <p:sp>
        <p:nvSpPr>
          <p:cNvPr id="27" name="TextBox 26">
            <a:extLst>
              <a:ext uri="{FF2B5EF4-FFF2-40B4-BE49-F238E27FC236}">
                <a16:creationId xmlns:a16="http://schemas.microsoft.com/office/drawing/2014/main" id="{58C8ABEC-1D1F-F57F-27E2-597F232A1E2E}"/>
              </a:ext>
            </a:extLst>
          </p:cNvPr>
          <p:cNvSpPr txBox="1"/>
          <p:nvPr/>
        </p:nvSpPr>
        <p:spPr>
          <a:xfrm>
            <a:off x="7198509" y="3799084"/>
            <a:ext cx="2117468" cy="338554"/>
          </a:xfrm>
          <a:prstGeom prst="rect">
            <a:avLst/>
          </a:prstGeom>
          <a:noFill/>
        </p:spPr>
        <p:txBody>
          <a:bodyPr wrap="square" rtlCol="0">
            <a:spAutoFit/>
          </a:bodyPr>
          <a:lstStyle/>
          <a:p>
            <a:r>
              <a:rPr lang="en-US" sz="1600"/>
              <a:t>SSO &amp; MFA</a:t>
            </a:r>
          </a:p>
        </p:txBody>
      </p:sp>
      <p:sp>
        <p:nvSpPr>
          <p:cNvPr id="28" name="TextBox 27">
            <a:extLst>
              <a:ext uri="{FF2B5EF4-FFF2-40B4-BE49-F238E27FC236}">
                <a16:creationId xmlns:a16="http://schemas.microsoft.com/office/drawing/2014/main" id="{FC4BB762-2D15-B11B-D340-26366BDCAF5F}"/>
              </a:ext>
            </a:extLst>
          </p:cNvPr>
          <p:cNvSpPr txBox="1"/>
          <p:nvPr/>
        </p:nvSpPr>
        <p:spPr>
          <a:xfrm>
            <a:off x="7193258" y="4672426"/>
            <a:ext cx="2117468" cy="584775"/>
          </a:xfrm>
          <a:prstGeom prst="rect">
            <a:avLst/>
          </a:prstGeom>
          <a:noFill/>
        </p:spPr>
        <p:txBody>
          <a:bodyPr wrap="square" rtlCol="0">
            <a:spAutoFit/>
          </a:bodyPr>
          <a:lstStyle/>
          <a:p>
            <a:r>
              <a:rPr lang="en-US" sz="1600"/>
              <a:t>Automated Provisioning</a:t>
            </a:r>
          </a:p>
        </p:txBody>
      </p:sp>
      <p:sp>
        <p:nvSpPr>
          <p:cNvPr id="29" name="TextBox 28">
            <a:extLst>
              <a:ext uri="{FF2B5EF4-FFF2-40B4-BE49-F238E27FC236}">
                <a16:creationId xmlns:a16="http://schemas.microsoft.com/office/drawing/2014/main" id="{4786D70C-F520-0120-4C49-1E9AA9BCE67F}"/>
              </a:ext>
            </a:extLst>
          </p:cNvPr>
          <p:cNvSpPr txBox="1"/>
          <p:nvPr/>
        </p:nvSpPr>
        <p:spPr>
          <a:xfrm>
            <a:off x="10101428" y="2687421"/>
            <a:ext cx="1640157" cy="584775"/>
          </a:xfrm>
          <a:prstGeom prst="rect">
            <a:avLst/>
          </a:prstGeom>
          <a:noFill/>
        </p:spPr>
        <p:txBody>
          <a:bodyPr wrap="square" rtlCol="0">
            <a:spAutoFit/>
          </a:bodyPr>
          <a:lstStyle/>
          <a:p>
            <a:r>
              <a:rPr lang="en-US" sz="1600"/>
              <a:t>Centralized Monitoring</a:t>
            </a:r>
          </a:p>
        </p:txBody>
      </p:sp>
      <p:sp>
        <p:nvSpPr>
          <p:cNvPr id="30" name="TextBox 29">
            <a:extLst>
              <a:ext uri="{FF2B5EF4-FFF2-40B4-BE49-F238E27FC236}">
                <a16:creationId xmlns:a16="http://schemas.microsoft.com/office/drawing/2014/main" id="{28499EBA-FF9A-8AE4-8DF3-02567AB03EC9}"/>
              </a:ext>
            </a:extLst>
          </p:cNvPr>
          <p:cNvSpPr txBox="1"/>
          <p:nvPr/>
        </p:nvSpPr>
        <p:spPr>
          <a:xfrm>
            <a:off x="10073950" y="3799084"/>
            <a:ext cx="1640157" cy="338554"/>
          </a:xfrm>
          <a:prstGeom prst="rect">
            <a:avLst/>
          </a:prstGeom>
          <a:noFill/>
        </p:spPr>
        <p:txBody>
          <a:bodyPr wrap="square" rtlCol="0">
            <a:spAutoFit/>
          </a:bodyPr>
          <a:lstStyle/>
          <a:p>
            <a:r>
              <a:rPr lang="en-US" sz="1600"/>
              <a:t>Compliance</a:t>
            </a:r>
          </a:p>
        </p:txBody>
      </p:sp>
      <p:sp>
        <p:nvSpPr>
          <p:cNvPr id="13" name="TextBox 12">
            <a:extLst>
              <a:ext uri="{FF2B5EF4-FFF2-40B4-BE49-F238E27FC236}">
                <a16:creationId xmlns:a16="http://schemas.microsoft.com/office/drawing/2014/main" id="{8803ED75-4088-E5C3-601A-F4B2F0547D61}"/>
              </a:ext>
            </a:extLst>
          </p:cNvPr>
          <p:cNvSpPr txBox="1"/>
          <p:nvPr/>
        </p:nvSpPr>
        <p:spPr>
          <a:xfrm>
            <a:off x="10894028" y="5674546"/>
            <a:ext cx="1403522" cy="400110"/>
          </a:xfrm>
          <a:prstGeom prst="rect">
            <a:avLst/>
          </a:prstGeom>
          <a:noFill/>
        </p:spPr>
        <p:txBody>
          <a:bodyPr wrap="square" rtlCol="0">
            <a:spAutoFit/>
          </a:bodyPr>
          <a:lstStyle/>
          <a:p>
            <a:r>
              <a:rPr lang="en-US" sz="1000" i="1"/>
              <a:t>IT GRC – Introduction to IT GRC and ITG</a:t>
            </a:r>
          </a:p>
        </p:txBody>
      </p:sp>
      <p:sp>
        <p:nvSpPr>
          <p:cNvPr id="3" name="TextBox 2">
            <a:extLst>
              <a:ext uri="{FF2B5EF4-FFF2-40B4-BE49-F238E27FC236}">
                <a16:creationId xmlns:a16="http://schemas.microsoft.com/office/drawing/2014/main" id="{B1E262BA-5F04-03CB-51BB-ABDBFA69274B}"/>
              </a:ext>
            </a:extLst>
          </p:cNvPr>
          <p:cNvSpPr txBox="1"/>
          <p:nvPr/>
        </p:nvSpPr>
        <p:spPr>
          <a:xfrm>
            <a:off x="11962151" y="6453265"/>
            <a:ext cx="134911" cy="261610"/>
          </a:xfrm>
          <a:prstGeom prst="rect">
            <a:avLst/>
          </a:prstGeom>
          <a:noFill/>
        </p:spPr>
        <p:txBody>
          <a:bodyPr wrap="square" rtlCol="0">
            <a:spAutoFit/>
          </a:bodyPr>
          <a:lstStyle/>
          <a:p>
            <a:r>
              <a:rPr lang="en-US" sz="1100">
                <a:solidFill>
                  <a:schemeClr val="bg1"/>
                </a:solidFill>
              </a:rPr>
              <a:t>6</a:t>
            </a:r>
          </a:p>
        </p:txBody>
      </p:sp>
    </p:spTree>
    <p:extLst>
      <p:ext uri="{BB962C8B-B14F-4D97-AF65-F5344CB8AC3E}">
        <p14:creationId xmlns:p14="http://schemas.microsoft.com/office/powerpoint/2010/main" val="203861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9BAAB-043F-E048-0FEB-147DABE1F63C}"/>
              </a:ext>
            </a:extLst>
          </p:cNvPr>
          <p:cNvSpPr>
            <a:spLocks noGrp="1"/>
          </p:cNvSpPr>
          <p:nvPr>
            <p:ph type="title"/>
          </p:nvPr>
        </p:nvSpPr>
        <p:spPr/>
        <p:txBody>
          <a:bodyPr>
            <a:normAutofit fontScale="90000"/>
          </a:bodyPr>
          <a:lstStyle/>
          <a:p>
            <a:r>
              <a:rPr lang="en-US"/>
              <a:t>Establish IT Service Consolidation and Centralized Helpdesk to Enhance Employee Efficiency</a:t>
            </a:r>
          </a:p>
        </p:txBody>
      </p:sp>
      <p:sp>
        <p:nvSpPr>
          <p:cNvPr id="4" name="Rectangle 3">
            <a:extLst>
              <a:ext uri="{FF2B5EF4-FFF2-40B4-BE49-F238E27FC236}">
                <a16:creationId xmlns:a16="http://schemas.microsoft.com/office/drawing/2014/main" id="{586061F4-56C2-453D-3EB6-9D5C9DF80A05}"/>
              </a:ext>
            </a:extLst>
          </p:cNvPr>
          <p:cNvSpPr/>
          <p:nvPr/>
        </p:nvSpPr>
        <p:spPr>
          <a:xfrm>
            <a:off x="430306" y="1367759"/>
            <a:ext cx="5447980" cy="3596128"/>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chemeClr val="tx1"/>
                </a:solidFill>
              </a:rPr>
              <a:t>Present State</a:t>
            </a:r>
          </a:p>
        </p:txBody>
      </p:sp>
      <p:sp>
        <p:nvSpPr>
          <p:cNvPr id="5" name="Rectangle 4">
            <a:extLst>
              <a:ext uri="{FF2B5EF4-FFF2-40B4-BE49-F238E27FC236}">
                <a16:creationId xmlns:a16="http://schemas.microsoft.com/office/drawing/2014/main" id="{56050E8F-418A-2363-5571-34C2E1367A3C}"/>
              </a:ext>
            </a:extLst>
          </p:cNvPr>
          <p:cNvSpPr/>
          <p:nvPr/>
        </p:nvSpPr>
        <p:spPr>
          <a:xfrm>
            <a:off x="6313716" y="1367759"/>
            <a:ext cx="5447980" cy="3596128"/>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chemeClr val="tx1"/>
                </a:solidFill>
              </a:rPr>
              <a:t>Future State</a:t>
            </a:r>
          </a:p>
        </p:txBody>
      </p:sp>
      <p:sp>
        <p:nvSpPr>
          <p:cNvPr id="6" name="Rectangle 5">
            <a:extLst>
              <a:ext uri="{FF2B5EF4-FFF2-40B4-BE49-F238E27FC236}">
                <a16:creationId xmlns:a16="http://schemas.microsoft.com/office/drawing/2014/main" id="{45B62B36-C24A-2BAA-B5F8-478324CE4BC4}"/>
              </a:ext>
            </a:extLst>
          </p:cNvPr>
          <p:cNvSpPr/>
          <p:nvPr/>
        </p:nvSpPr>
        <p:spPr>
          <a:xfrm>
            <a:off x="2045874" y="5117818"/>
            <a:ext cx="8100252" cy="919418"/>
          </a:xfrm>
          <a:prstGeom prst="rect">
            <a:avLst/>
          </a:prstGeom>
          <a:solidFill>
            <a:srgbClr val="6091C3">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An integrated ITSM platform at LDI would manage incidents quickly, fulfill requests efficiently, prevent recurring issues, and uphold service levels to align with business goals</a:t>
            </a:r>
          </a:p>
        </p:txBody>
      </p:sp>
      <p:pic>
        <p:nvPicPr>
          <p:cNvPr id="8" name="Picture 7" descr="A person wearing headphones and a microphone on a computer screen&#10;&#10;Description automatically generated">
            <a:extLst>
              <a:ext uri="{FF2B5EF4-FFF2-40B4-BE49-F238E27FC236}">
                <a16:creationId xmlns:a16="http://schemas.microsoft.com/office/drawing/2014/main" id="{6474A8A4-6336-6C71-B008-E9DD1C4C5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887" y="1794334"/>
            <a:ext cx="653484" cy="653484"/>
          </a:xfrm>
          <a:prstGeom prst="rect">
            <a:avLst/>
          </a:prstGeom>
        </p:spPr>
      </p:pic>
      <p:sp>
        <p:nvSpPr>
          <p:cNvPr id="11" name="TextBox 10">
            <a:extLst>
              <a:ext uri="{FF2B5EF4-FFF2-40B4-BE49-F238E27FC236}">
                <a16:creationId xmlns:a16="http://schemas.microsoft.com/office/drawing/2014/main" id="{91468D59-ECFC-8500-C5B9-A895D6143145}"/>
              </a:ext>
            </a:extLst>
          </p:cNvPr>
          <p:cNvSpPr txBox="1"/>
          <p:nvPr/>
        </p:nvSpPr>
        <p:spPr>
          <a:xfrm>
            <a:off x="865920" y="2481083"/>
            <a:ext cx="1075765" cy="461665"/>
          </a:xfrm>
          <a:prstGeom prst="rect">
            <a:avLst/>
          </a:prstGeom>
          <a:noFill/>
        </p:spPr>
        <p:txBody>
          <a:bodyPr wrap="square" rtlCol="0">
            <a:spAutoFit/>
          </a:bodyPr>
          <a:lstStyle/>
          <a:p>
            <a:pPr algn="ctr"/>
            <a:r>
              <a:rPr lang="en-US" sz="1200"/>
              <a:t>Central Helpdesk</a:t>
            </a:r>
          </a:p>
        </p:txBody>
      </p:sp>
      <p:sp>
        <p:nvSpPr>
          <p:cNvPr id="14" name="TextBox 13">
            <a:extLst>
              <a:ext uri="{FF2B5EF4-FFF2-40B4-BE49-F238E27FC236}">
                <a16:creationId xmlns:a16="http://schemas.microsoft.com/office/drawing/2014/main" id="{29FD9B66-DBD4-F328-73DB-0374D230FD05}"/>
              </a:ext>
            </a:extLst>
          </p:cNvPr>
          <p:cNvSpPr txBox="1"/>
          <p:nvPr/>
        </p:nvSpPr>
        <p:spPr>
          <a:xfrm>
            <a:off x="1141748" y="1515911"/>
            <a:ext cx="580623" cy="278423"/>
          </a:xfrm>
          <a:prstGeom prst="rect">
            <a:avLst/>
          </a:prstGeom>
          <a:noFill/>
        </p:spPr>
        <p:txBody>
          <a:bodyPr wrap="square" rtlCol="0">
            <a:spAutoFit/>
          </a:bodyPr>
          <a:lstStyle/>
          <a:p>
            <a:r>
              <a:rPr lang="en-US" sz="1200" b="1"/>
              <a:t>SLA1</a:t>
            </a:r>
          </a:p>
        </p:txBody>
      </p:sp>
      <p:sp>
        <p:nvSpPr>
          <p:cNvPr id="17" name="Rectangle 16">
            <a:extLst>
              <a:ext uri="{FF2B5EF4-FFF2-40B4-BE49-F238E27FC236}">
                <a16:creationId xmlns:a16="http://schemas.microsoft.com/office/drawing/2014/main" id="{FA0BA188-086A-7048-3ABA-B36AE83AE3E8}"/>
              </a:ext>
            </a:extLst>
          </p:cNvPr>
          <p:cNvSpPr/>
          <p:nvPr/>
        </p:nvSpPr>
        <p:spPr>
          <a:xfrm>
            <a:off x="865920" y="1455860"/>
            <a:ext cx="1075765" cy="14868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FCC9846-8F41-36A8-06FA-13755C84C6D1}"/>
              </a:ext>
            </a:extLst>
          </p:cNvPr>
          <p:cNvGrpSpPr/>
          <p:nvPr/>
        </p:nvGrpSpPr>
        <p:grpSpPr>
          <a:xfrm>
            <a:off x="4143835" y="1455860"/>
            <a:ext cx="1207439" cy="1413697"/>
            <a:chOff x="2439313" y="3492408"/>
            <a:chExt cx="1207439" cy="1413697"/>
          </a:xfrm>
        </p:grpSpPr>
        <p:pic>
          <p:nvPicPr>
            <p:cNvPr id="10" name="Picture 9" descr="A person wearing headphones and a microphone on a computer screen&#10;&#10;Description automatically generated">
              <a:extLst>
                <a:ext uri="{FF2B5EF4-FFF2-40B4-BE49-F238E27FC236}">
                  <a16:creationId xmlns:a16="http://schemas.microsoft.com/office/drawing/2014/main" id="{B78D2F15-F0CA-B6B2-8C19-05ACFA425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54" y="3745558"/>
              <a:ext cx="653484" cy="653484"/>
            </a:xfrm>
            <a:prstGeom prst="rect">
              <a:avLst/>
            </a:prstGeom>
          </p:spPr>
        </p:pic>
        <p:sp>
          <p:nvSpPr>
            <p:cNvPr id="12" name="TextBox 11">
              <a:extLst>
                <a:ext uri="{FF2B5EF4-FFF2-40B4-BE49-F238E27FC236}">
                  <a16:creationId xmlns:a16="http://schemas.microsoft.com/office/drawing/2014/main" id="{FFFC0990-57CA-B6F5-2DBC-C96F678C57E4}"/>
                </a:ext>
              </a:extLst>
            </p:cNvPr>
            <p:cNvSpPr txBox="1"/>
            <p:nvPr/>
          </p:nvSpPr>
          <p:spPr>
            <a:xfrm>
              <a:off x="2570987" y="4444440"/>
              <a:ext cx="1075765" cy="461665"/>
            </a:xfrm>
            <a:prstGeom prst="rect">
              <a:avLst/>
            </a:prstGeom>
            <a:noFill/>
          </p:spPr>
          <p:txBody>
            <a:bodyPr wrap="square" rtlCol="0">
              <a:spAutoFit/>
            </a:bodyPr>
            <a:lstStyle/>
            <a:p>
              <a:r>
                <a:rPr lang="en-US" sz="1200"/>
                <a:t>Regional Helpdesk</a:t>
              </a:r>
            </a:p>
          </p:txBody>
        </p:sp>
        <p:sp>
          <p:nvSpPr>
            <p:cNvPr id="15" name="TextBox 14">
              <a:extLst>
                <a:ext uri="{FF2B5EF4-FFF2-40B4-BE49-F238E27FC236}">
                  <a16:creationId xmlns:a16="http://schemas.microsoft.com/office/drawing/2014/main" id="{1A322233-7B0D-DD89-96CF-007AE6F72F44}"/>
                </a:ext>
              </a:extLst>
            </p:cNvPr>
            <p:cNvSpPr txBox="1"/>
            <p:nvPr/>
          </p:nvSpPr>
          <p:spPr>
            <a:xfrm>
              <a:off x="2723315" y="3502386"/>
              <a:ext cx="580623" cy="278423"/>
            </a:xfrm>
            <a:prstGeom prst="rect">
              <a:avLst/>
            </a:prstGeom>
            <a:noFill/>
          </p:spPr>
          <p:txBody>
            <a:bodyPr wrap="square" rtlCol="0">
              <a:spAutoFit/>
            </a:bodyPr>
            <a:lstStyle/>
            <a:p>
              <a:r>
                <a:rPr lang="en-US" sz="1200" b="1"/>
                <a:t>SLA2</a:t>
              </a:r>
            </a:p>
          </p:txBody>
        </p:sp>
        <p:sp>
          <p:nvSpPr>
            <p:cNvPr id="18" name="Rectangle 17">
              <a:extLst>
                <a:ext uri="{FF2B5EF4-FFF2-40B4-BE49-F238E27FC236}">
                  <a16:creationId xmlns:a16="http://schemas.microsoft.com/office/drawing/2014/main" id="{C8F0C34B-008D-0C12-D367-5271D4A24541}"/>
                </a:ext>
              </a:extLst>
            </p:cNvPr>
            <p:cNvSpPr/>
            <p:nvPr/>
          </p:nvSpPr>
          <p:spPr>
            <a:xfrm>
              <a:off x="2439313" y="3492408"/>
              <a:ext cx="1075765" cy="13868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83982D-06A5-9E51-8408-C42182015783}"/>
              </a:ext>
            </a:extLst>
          </p:cNvPr>
          <p:cNvGrpSpPr/>
          <p:nvPr/>
        </p:nvGrpSpPr>
        <p:grpSpPr>
          <a:xfrm>
            <a:off x="2532322" y="2863281"/>
            <a:ext cx="1186221" cy="1386864"/>
            <a:chOff x="2561185" y="3429000"/>
            <a:chExt cx="1186221" cy="1386864"/>
          </a:xfrm>
        </p:grpSpPr>
        <p:sp>
          <p:nvSpPr>
            <p:cNvPr id="16" name="TextBox 15">
              <a:extLst>
                <a:ext uri="{FF2B5EF4-FFF2-40B4-BE49-F238E27FC236}">
                  <a16:creationId xmlns:a16="http://schemas.microsoft.com/office/drawing/2014/main" id="{881D2F25-B6E4-E05A-3DD9-7013D8F16FAE}"/>
                </a:ext>
              </a:extLst>
            </p:cNvPr>
            <p:cNvSpPr txBox="1"/>
            <p:nvPr/>
          </p:nvSpPr>
          <p:spPr>
            <a:xfrm>
              <a:off x="2845187" y="3429000"/>
              <a:ext cx="580623" cy="278423"/>
            </a:xfrm>
            <a:prstGeom prst="rect">
              <a:avLst/>
            </a:prstGeom>
            <a:noFill/>
          </p:spPr>
          <p:txBody>
            <a:bodyPr wrap="square" rtlCol="0">
              <a:spAutoFit/>
            </a:bodyPr>
            <a:lstStyle/>
            <a:p>
              <a:r>
                <a:rPr lang="en-US" sz="1200" b="1"/>
                <a:t>SLA3</a:t>
              </a:r>
            </a:p>
          </p:txBody>
        </p:sp>
        <p:grpSp>
          <p:nvGrpSpPr>
            <p:cNvPr id="20" name="Group 19">
              <a:extLst>
                <a:ext uri="{FF2B5EF4-FFF2-40B4-BE49-F238E27FC236}">
                  <a16:creationId xmlns:a16="http://schemas.microsoft.com/office/drawing/2014/main" id="{3CA6FD05-4D43-2103-C066-C4406F1FB35F}"/>
                </a:ext>
              </a:extLst>
            </p:cNvPr>
            <p:cNvGrpSpPr/>
            <p:nvPr/>
          </p:nvGrpSpPr>
          <p:grpSpPr>
            <a:xfrm>
              <a:off x="2561185" y="3429000"/>
              <a:ext cx="1186221" cy="1386864"/>
              <a:chOff x="2328857" y="2008163"/>
              <a:chExt cx="1186221" cy="1386864"/>
            </a:xfrm>
          </p:grpSpPr>
          <p:pic>
            <p:nvPicPr>
              <p:cNvPr id="9" name="Picture 8" descr="A person wearing headphones and a microphone on a computer screen&#10;&#10;Description automatically generated">
                <a:extLst>
                  <a:ext uri="{FF2B5EF4-FFF2-40B4-BE49-F238E27FC236}">
                    <a16:creationId xmlns:a16="http://schemas.microsoft.com/office/drawing/2014/main" id="{2C8E6D3C-61A3-1259-D3BE-9FF6A3560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8" y="2242718"/>
                <a:ext cx="653484" cy="653484"/>
              </a:xfrm>
              <a:prstGeom prst="rect">
                <a:avLst/>
              </a:prstGeom>
            </p:spPr>
          </p:pic>
          <p:sp>
            <p:nvSpPr>
              <p:cNvPr id="13" name="TextBox 12">
                <a:extLst>
                  <a:ext uri="{FF2B5EF4-FFF2-40B4-BE49-F238E27FC236}">
                    <a16:creationId xmlns:a16="http://schemas.microsoft.com/office/drawing/2014/main" id="{D7DD9FE6-47B7-0FDF-F317-F7E436D61BA5}"/>
                  </a:ext>
                </a:extLst>
              </p:cNvPr>
              <p:cNvSpPr txBox="1"/>
              <p:nvPr/>
            </p:nvSpPr>
            <p:spPr>
              <a:xfrm>
                <a:off x="2439313" y="2933362"/>
                <a:ext cx="1075765" cy="461665"/>
              </a:xfrm>
              <a:prstGeom prst="rect">
                <a:avLst/>
              </a:prstGeom>
              <a:noFill/>
            </p:spPr>
            <p:txBody>
              <a:bodyPr wrap="square" rtlCol="0">
                <a:spAutoFit/>
              </a:bodyPr>
              <a:lstStyle/>
              <a:p>
                <a:r>
                  <a:rPr lang="en-US" sz="1200"/>
                  <a:t>Application Helpdesk</a:t>
                </a:r>
              </a:p>
            </p:txBody>
          </p:sp>
          <p:sp>
            <p:nvSpPr>
              <p:cNvPr id="19" name="Rectangle 18">
                <a:extLst>
                  <a:ext uri="{FF2B5EF4-FFF2-40B4-BE49-F238E27FC236}">
                    <a16:creationId xmlns:a16="http://schemas.microsoft.com/office/drawing/2014/main" id="{64FC5444-4ABD-A1C3-B623-BCC2F9A259A8}"/>
                  </a:ext>
                </a:extLst>
              </p:cNvPr>
              <p:cNvSpPr/>
              <p:nvPr/>
            </p:nvSpPr>
            <p:spPr>
              <a:xfrm>
                <a:off x="2328857" y="2008163"/>
                <a:ext cx="1075765" cy="138686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 name="Connector: Curved 24">
            <a:extLst>
              <a:ext uri="{FF2B5EF4-FFF2-40B4-BE49-F238E27FC236}">
                <a16:creationId xmlns:a16="http://schemas.microsoft.com/office/drawing/2014/main" id="{797213FB-0D2B-BB2B-CE42-24FB11819D3E}"/>
              </a:ext>
            </a:extLst>
          </p:cNvPr>
          <p:cNvCxnSpPr>
            <a:cxnSpLocks/>
            <a:stCxn id="17" idx="3"/>
            <a:endCxn id="19" idx="1"/>
          </p:cNvCxnSpPr>
          <p:nvPr/>
        </p:nvCxnSpPr>
        <p:spPr>
          <a:xfrm>
            <a:off x="1941685" y="2199304"/>
            <a:ext cx="590637" cy="1357409"/>
          </a:xfrm>
          <a:prstGeom prst="curvedConnector3">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Connector: Curved 26">
            <a:extLst>
              <a:ext uri="{FF2B5EF4-FFF2-40B4-BE49-F238E27FC236}">
                <a16:creationId xmlns:a16="http://schemas.microsoft.com/office/drawing/2014/main" id="{C3892A81-85FA-33D5-0E53-4DC0BF35A304}"/>
              </a:ext>
            </a:extLst>
          </p:cNvPr>
          <p:cNvCxnSpPr>
            <a:cxnSpLocks/>
            <a:stCxn id="18" idx="1"/>
          </p:cNvCxnSpPr>
          <p:nvPr/>
        </p:nvCxnSpPr>
        <p:spPr>
          <a:xfrm rot="10800000">
            <a:off x="1925339" y="1683352"/>
            <a:ext cx="2218497" cy="465941"/>
          </a:xfrm>
          <a:prstGeom prst="curvedConnector3">
            <a:avLst>
              <a:gd name="adj1" fmla="val 50000"/>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Freeform: Shape 28">
            <a:extLst>
              <a:ext uri="{FF2B5EF4-FFF2-40B4-BE49-F238E27FC236}">
                <a16:creationId xmlns:a16="http://schemas.microsoft.com/office/drawing/2014/main" id="{D4645E52-64CD-9E6E-5F3F-2A1D164D0B8C}"/>
              </a:ext>
            </a:extLst>
          </p:cNvPr>
          <p:cNvSpPr/>
          <p:nvPr/>
        </p:nvSpPr>
        <p:spPr>
          <a:xfrm>
            <a:off x="1931742" y="1872681"/>
            <a:ext cx="2216737" cy="1902941"/>
          </a:xfrm>
          <a:custGeom>
            <a:avLst/>
            <a:gdLst>
              <a:gd name="connsiteX0" fmla="*/ 0 w 2216737"/>
              <a:gd name="connsiteY0" fmla="*/ 0 h 1902941"/>
              <a:gd name="connsiteX1" fmla="*/ 1153298 w 2216737"/>
              <a:gd name="connsiteY1" fmla="*/ 980303 h 1902941"/>
              <a:gd name="connsiteX2" fmla="*/ 2207741 w 2216737"/>
              <a:gd name="connsiteY2" fmla="*/ 263611 h 1902941"/>
              <a:gd name="connsiteX3" fmla="*/ 1672281 w 2216737"/>
              <a:gd name="connsiteY3" fmla="*/ 1902941 h 1902941"/>
            </a:gdLst>
            <a:ahLst/>
            <a:cxnLst>
              <a:cxn ang="0">
                <a:pos x="connsiteX0" y="connsiteY0"/>
              </a:cxn>
              <a:cxn ang="0">
                <a:pos x="connsiteX1" y="connsiteY1"/>
              </a:cxn>
              <a:cxn ang="0">
                <a:pos x="connsiteX2" y="connsiteY2"/>
              </a:cxn>
              <a:cxn ang="0">
                <a:pos x="connsiteX3" y="connsiteY3"/>
              </a:cxn>
            </a:cxnLst>
            <a:rect l="l" t="t" r="r" b="b"/>
            <a:pathLst>
              <a:path w="2216737" h="1902941">
                <a:moveTo>
                  <a:pt x="0" y="0"/>
                </a:moveTo>
                <a:cubicBezTo>
                  <a:pt x="392670" y="468184"/>
                  <a:pt x="785341" y="936368"/>
                  <a:pt x="1153298" y="980303"/>
                </a:cubicBezTo>
                <a:cubicBezTo>
                  <a:pt x="1521255" y="1024238"/>
                  <a:pt x="2121244" y="109838"/>
                  <a:pt x="2207741" y="263611"/>
                </a:cubicBezTo>
                <a:cubicBezTo>
                  <a:pt x="2294238" y="417384"/>
                  <a:pt x="1729946" y="1598141"/>
                  <a:pt x="1672281" y="1902941"/>
                </a:cubicBezTo>
              </a:path>
            </a:pathLst>
          </a:cu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30" name="Group 29">
            <a:extLst>
              <a:ext uri="{FF2B5EF4-FFF2-40B4-BE49-F238E27FC236}">
                <a16:creationId xmlns:a16="http://schemas.microsoft.com/office/drawing/2014/main" id="{D504C9AF-8093-AB97-2B1A-1511D70B3134}"/>
              </a:ext>
            </a:extLst>
          </p:cNvPr>
          <p:cNvGrpSpPr/>
          <p:nvPr/>
        </p:nvGrpSpPr>
        <p:grpSpPr>
          <a:xfrm>
            <a:off x="6944108" y="2220841"/>
            <a:ext cx="1952545" cy="1501441"/>
            <a:chOff x="2439313" y="3489811"/>
            <a:chExt cx="1952545" cy="1501441"/>
          </a:xfrm>
        </p:grpSpPr>
        <p:pic>
          <p:nvPicPr>
            <p:cNvPr id="31" name="Picture 30" descr="A person wearing headphones and a microphone on a computer screen&#10;&#10;Description automatically generated">
              <a:extLst>
                <a:ext uri="{FF2B5EF4-FFF2-40B4-BE49-F238E27FC236}">
                  <a16:creationId xmlns:a16="http://schemas.microsoft.com/office/drawing/2014/main" id="{35AEDD41-4383-3882-BC13-DC0A74D18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119" y="3740180"/>
              <a:ext cx="912404" cy="912404"/>
            </a:xfrm>
            <a:prstGeom prst="rect">
              <a:avLst/>
            </a:prstGeom>
          </p:spPr>
        </p:pic>
        <p:sp>
          <p:nvSpPr>
            <p:cNvPr id="32" name="TextBox 31">
              <a:extLst>
                <a:ext uri="{FF2B5EF4-FFF2-40B4-BE49-F238E27FC236}">
                  <a16:creationId xmlns:a16="http://schemas.microsoft.com/office/drawing/2014/main" id="{449F2B70-D253-8A4F-6D5F-1CBDF935328B}"/>
                </a:ext>
              </a:extLst>
            </p:cNvPr>
            <p:cNvSpPr txBox="1"/>
            <p:nvPr/>
          </p:nvSpPr>
          <p:spPr>
            <a:xfrm>
              <a:off x="2669841" y="4653422"/>
              <a:ext cx="1722017" cy="276999"/>
            </a:xfrm>
            <a:prstGeom prst="rect">
              <a:avLst/>
            </a:prstGeom>
            <a:noFill/>
          </p:spPr>
          <p:txBody>
            <a:bodyPr wrap="square" rtlCol="0">
              <a:spAutoFit/>
            </a:bodyPr>
            <a:lstStyle/>
            <a:p>
              <a:r>
                <a:rPr lang="en-US" sz="1200" b="1"/>
                <a:t>Unified Helpdesk</a:t>
              </a:r>
            </a:p>
          </p:txBody>
        </p:sp>
        <p:sp>
          <p:nvSpPr>
            <p:cNvPr id="33" name="TextBox 32">
              <a:extLst>
                <a:ext uri="{FF2B5EF4-FFF2-40B4-BE49-F238E27FC236}">
                  <a16:creationId xmlns:a16="http://schemas.microsoft.com/office/drawing/2014/main" id="{304339F1-C102-318C-F50E-85BF72AED841}"/>
                </a:ext>
              </a:extLst>
            </p:cNvPr>
            <p:cNvSpPr txBox="1"/>
            <p:nvPr/>
          </p:nvSpPr>
          <p:spPr>
            <a:xfrm>
              <a:off x="2752351" y="3489811"/>
              <a:ext cx="1227193" cy="276999"/>
            </a:xfrm>
            <a:prstGeom prst="rect">
              <a:avLst/>
            </a:prstGeom>
            <a:noFill/>
          </p:spPr>
          <p:txBody>
            <a:bodyPr wrap="square" rtlCol="0">
              <a:spAutoFit/>
            </a:bodyPr>
            <a:lstStyle/>
            <a:p>
              <a:r>
                <a:rPr lang="en-US" sz="1200" b="1"/>
                <a:t>Standard SLA</a:t>
              </a:r>
            </a:p>
          </p:txBody>
        </p:sp>
        <p:sp>
          <p:nvSpPr>
            <p:cNvPr id="34" name="Rectangle 33">
              <a:extLst>
                <a:ext uri="{FF2B5EF4-FFF2-40B4-BE49-F238E27FC236}">
                  <a16:creationId xmlns:a16="http://schemas.microsoft.com/office/drawing/2014/main" id="{DA3C9C51-D37D-EE4F-7045-F5AFC812B4C2}"/>
                </a:ext>
              </a:extLst>
            </p:cNvPr>
            <p:cNvSpPr/>
            <p:nvPr/>
          </p:nvSpPr>
          <p:spPr>
            <a:xfrm>
              <a:off x="2439313" y="3492408"/>
              <a:ext cx="1722017" cy="149884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8265CB3-6436-3153-3AD6-9504A076DD93}"/>
              </a:ext>
            </a:extLst>
          </p:cNvPr>
          <p:cNvGrpSpPr/>
          <p:nvPr/>
        </p:nvGrpSpPr>
        <p:grpSpPr>
          <a:xfrm>
            <a:off x="9297386" y="1841453"/>
            <a:ext cx="2307499" cy="2014259"/>
            <a:chOff x="8786751" y="1836165"/>
            <a:chExt cx="2770217" cy="2406915"/>
          </a:xfrm>
          <a:solidFill>
            <a:srgbClr val="6091C3">
              <a:alpha val="49020"/>
            </a:srgbClr>
          </a:solidFill>
        </p:grpSpPr>
        <p:graphicFrame>
          <p:nvGraphicFramePr>
            <p:cNvPr id="35" name="Diagram 34">
              <a:extLst>
                <a:ext uri="{FF2B5EF4-FFF2-40B4-BE49-F238E27FC236}">
                  <a16:creationId xmlns:a16="http://schemas.microsoft.com/office/drawing/2014/main" id="{74154B02-77C1-4E46-6072-AD8E90A3462E}"/>
                </a:ext>
              </a:extLst>
            </p:cNvPr>
            <p:cNvGraphicFramePr/>
            <p:nvPr>
              <p:extLst>
                <p:ext uri="{D42A27DB-BD31-4B8C-83A1-F6EECF244321}">
                  <p14:modId xmlns:p14="http://schemas.microsoft.com/office/powerpoint/2010/main" val="4033956129"/>
                </p:ext>
              </p:extLst>
            </p:nvPr>
          </p:nvGraphicFramePr>
          <p:xfrm>
            <a:off x="8786751" y="2145580"/>
            <a:ext cx="2770217" cy="2097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 name="TextBox 35">
              <a:extLst>
                <a:ext uri="{FF2B5EF4-FFF2-40B4-BE49-F238E27FC236}">
                  <a16:creationId xmlns:a16="http://schemas.microsoft.com/office/drawing/2014/main" id="{B857A627-7CA0-B754-043F-1F0D50594227}"/>
                </a:ext>
              </a:extLst>
            </p:cNvPr>
            <p:cNvSpPr txBox="1"/>
            <p:nvPr/>
          </p:nvSpPr>
          <p:spPr>
            <a:xfrm>
              <a:off x="9518299" y="1836165"/>
              <a:ext cx="1523235" cy="330997"/>
            </a:xfrm>
            <a:prstGeom prst="rect">
              <a:avLst/>
            </a:prstGeom>
            <a:noFill/>
          </p:spPr>
          <p:txBody>
            <a:bodyPr wrap="square" rtlCol="0">
              <a:spAutoFit/>
            </a:bodyPr>
            <a:lstStyle/>
            <a:p>
              <a:r>
                <a:rPr lang="en-US" sz="1200" b="1"/>
                <a:t>ITSM Platform</a:t>
              </a:r>
            </a:p>
          </p:txBody>
        </p:sp>
      </p:grpSp>
      <p:sp>
        <p:nvSpPr>
          <p:cNvPr id="38" name="Arrow: Right 37">
            <a:extLst>
              <a:ext uri="{FF2B5EF4-FFF2-40B4-BE49-F238E27FC236}">
                <a16:creationId xmlns:a16="http://schemas.microsoft.com/office/drawing/2014/main" id="{476F5CFD-D061-28BE-02A6-8219FFFC17E7}"/>
              </a:ext>
            </a:extLst>
          </p:cNvPr>
          <p:cNvSpPr/>
          <p:nvPr/>
        </p:nvSpPr>
        <p:spPr>
          <a:xfrm>
            <a:off x="6944108" y="4029670"/>
            <a:ext cx="4317016" cy="715325"/>
          </a:xfrm>
          <a:prstGeom prst="rightArrow">
            <a:avLst/>
          </a:prstGeom>
          <a:solidFill>
            <a:srgbClr val="6091C3">
              <a:alpha val="49020"/>
            </a:srgbClr>
          </a:solidFill>
          <a:ln>
            <a:solidFill>
              <a:srgbClr val="6091C3">
                <a:alpha val="4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Standard Operating Procedures</a:t>
            </a:r>
          </a:p>
        </p:txBody>
      </p:sp>
      <p:sp>
        <p:nvSpPr>
          <p:cNvPr id="39" name="Arrow: Chevron 38">
            <a:extLst>
              <a:ext uri="{FF2B5EF4-FFF2-40B4-BE49-F238E27FC236}">
                <a16:creationId xmlns:a16="http://schemas.microsoft.com/office/drawing/2014/main" id="{01478C5F-2E94-E9D4-36D8-0933EA2676D5}"/>
              </a:ext>
            </a:extLst>
          </p:cNvPr>
          <p:cNvSpPr/>
          <p:nvPr/>
        </p:nvSpPr>
        <p:spPr>
          <a:xfrm>
            <a:off x="5979629" y="2477079"/>
            <a:ext cx="216055" cy="1386722"/>
          </a:xfrm>
          <a:prstGeom prst="chevron">
            <a:avLst/>
          </a:prstGeom>
          <a:solidFill>
            <a:srgbClr val="6091C3">
              <a:alpha val="49020"/>
            </a:srgbClr>
          </a:solidFill>
          <a:ln>
            <a:solidFill>
              <a:srgbClr val="6091C3">
                <a:alpha val="4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Rounded Corners 41">
            <a:extLst>
              <a:ext uri="{FF2B5EF4-FFF2-40B4-BE49-F238E27FC236}">
                <a16:creationId xmlns:a16="http://schemas.microsoft.com/office/drawing/2014/main" id="{D524F28E-02B7-00E2-955A-563F97279C45}"/>
              </a:ext>
            </a:extLst>
          </p:cNvPr>
          <p:cNvSpPr/>
          <p:nvPr/>
        </p:nvSpPr>
        <p:spPr>
          <a:xfrm>
            <a:off x="2352726"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sp>
        <p:nvSpPr>
          <p:cNvPr id="45" name="TextBox 44">
            <a:extLst>
              <a:ext uri="{FF2B5EF4-FFF2-40B4-BE49-F238E27FC236}">
                <a16:creationId xmlns:a16="http://schemas.microsoft.com/office/drawing/2014/main" id="{EFC4E2F7-A6E9-D870-E153-0434BF5AA836}"/>
              </a:ext>
            </a:extLst>
          </p:cNvPr>
          <p:cNvSpPr txBox="1"/>
          <p:nvPr/>
        </p:nvSpPr>
        <p:spPr>
          <a:xfrm>
            <a:off x="10206680" y="5683293"/>
            <a:ext cx="2108887" cy="707886"/>
          </a:xfrm>
          <a:prstGeom prst="rect">
            <a:avLst/>
          </a:prstGeom>
          <a:noFill/>
        </p:spPr>
        <p:txBody>
          <a:bodyPr wrap="square" rtlCol="0">
            <a:spAutoFit/>
          </a:bodyPr>
          <a:lstStyle/>
          <a:p>
            <a:r>
              <a:rPr lang="en-US" sz="1000" b="0" i="1">
                <a:effectLst/>
              </a:rPr>
              <a:t>ITS – OCM</a:t>
            </a:r>
          </a:p>
          <a:p>
            <a:r>
              <a:rPr lang="en-US" sz="1000" i="1"/>
              <a:t>IT GRC - </a:t>
            </a:r>
            <a:r>
              <a:rPr lang="en-US" sz="1000" b="0" i="1">
                <a:effectLst/>
              </a:rPr>
              <a:t>ITRM, Cybersecurity, IR</a:t>
            </a:r>
          </a:p>
          <a:p>
            <a:r>
              <a:rPr lang="en-US" sz="1000" b="0" i="1">
                <a:effectLst/>
              </a:rPr>
              <a:t> </a:t>
            </a:r>
          </a:p>
          <a:p>
            <a:endParaRPr lang="en-US" sz="1000" i="1"/>
          </a:p>
        </p:txBody>
      </p:sp>
      <p:sp>
        <p:nvSpPr>
          <p:cNvPr id="3" name="TextBox 2">
            <a:extLst>
              <a:ext uri="{FF2B5EF4-FFF2-40B4-BE49-F238E27FC236}">
                <a16:creationId xmlns:a16="http://schemas.microsoft.com/office/drawing/2014/main" id="{71ABD56C-AB92-84F2-05B2-2D133729292E}"/>
              </a:ext>
            </a:extLst>
          </p:cNvPr>
          <p:cNvSpPr txBox="1"/>
          <p:nvPr/>
        </p:nvSpPr>
        <p:spPr>
          <a:xfrm>
            <a:off x="11962151" y="6453265"/>
            <a:ext cx="134911" cy="261610"/>
          </a:xfrm>
          <a:prstGeom prst="rect">
            <a:avLst/>
          </a:prstGeom>
          <a:noFill/>
        </p:spPr>
        <p:txBody>
          <a:bodyPr wrap="square" rtlCol="0">
            <a:spAutoFit/>
          </a:bodyPr>
          <a:lstStyle/>
          <a:p>
            <a:r>
              <a:rPr lang="en-US" sz="1100">
                <a:solidFill>
                  <a:schemeClr val="bg1"/>
                </a:solidFill>
              </a:rPr>
              <a:t>7</a:t>
            </a:r>
          </a:p>
        </p:txBody>
      </p:sp>
      <p:sp>
        <p:nvSpPr>
          <p:cNvPr id="26" name="Rectangle 25">
            <a:extLst>
              <a:ext uri="{FF2B5EF4-FFF2-40B4-BE49-F238E27FC236}">
                <a16:creationId xmlns:a16="http://schemas.microsoft.com/office/drawing/2014/main" id="{141C9A95-A8AA-1901-FDC5-F01649D551D0}"/>
              </a:ext>
            </a:extLst>
          </p:cNvPr>
          <p:cNvSpPr/>
          <p:nvPr/>
        </p:nvSpPr>
        <p:spPr>
          <a:xfrm>
            <a:off x="512624" y="3048351"/>
            <a:ext cx="1761055" cy="545566"/>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Inconsistent Service Quality</a:t>
            </a:r>
          </a:p>
        </p:txBody>
      </p:sp>
      <p:sp>
        <p:nvSpPr>
          <p:cNvPr id="28" name="Rectangle 27">
            <a:extLst>
              <a:ext uri="{FF2B5EF4-FFF2-40B4-BE49-F238E27FC236}">
                <a16:creationId xmlns:a16="http://schemas.microsoft.com/office/drawing/2014/main" id="{17B7995F-371F-23B1-C0E6-3BADB9CB6D5D}"/>
              </a:ext>
            </a:extLst>
          </p:cNvPr>
          <p:cNvSpPr/>
          <p:nvPr/>
        </p:nvSpPr>
        <p:spPr>
          <a:xfrm>
            <a:off x="2273768" y="4389452"/>
            <a:ext cx="1761055" cy="545566"/>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Delayed Response</a:t>
            </a:r>
          </a:p>
        </p:txBody>
      </p:sp>
      <p:sp>
        <p:nvSpPr>
          <p:cNvPr id="40" name="Rectangle 39">
            <a:extLst>
              <a:ext uri="{FF2B5EF4-FFF2-40B4-BE49-F238E27FC236}">
                <a16:creationId xmlns:a16="http://schemas.microsoft.com/office/drawing/2014/main" id="{9348D5FD-A6B5-EB4A-688F-40C1105764FF}"/>
              </a:ext>
            </a:extLst>
          </p:cNvPr>
          <p:cNvSpPr/>
          <p:nvPr/>
        </p:nvSpPr>
        <p:spPr>
          <a:xfrm>
            <a:off x="3858588" y="2960790"/>
            <a:ext cx="1851515" cy="545565"/>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User Confusion</a:t>
            </a:r>
          </a:p>
        </p:txBody>
      </p:sp>
    </p:spTree>
    <p:extLst>
      <p:ext uri="{BB962C8B-B14F-4D97-AF65-F5344CB8AC3E}">
        <p14:creationId xmlns:p14="http://schemas.microsoft.com/office/powerpoint/2010/main" val="348288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1E62-48A4-FB76-DE90-B6A705FA3CB7}"/>
              </a:ext>
            </a:extLst>
          </p:cNvPr>
          <p:cNvSpPr>
            <a:spLocks noGrp="1"/>
          </p:cNvSpPr>
          <p:nvPr>
            <p:ph type="title"/>
          </p:nvPr>
        </p:nvSpPr>
        <p:spPr/>
        <p:txBody>
          <a:bodyPr>
            <a:normAutofit fontScale="90000"/>
          </a:bodyPr>
          <a:lstStyle/>
          <a:p>
            <a:r>
              <a:rPr lang="en-US"/>
              <a:t>Consolidate Data Centers for Cost Efficiency and Scalability</a:t>
            </a:r>
          </a:p>
        </p:txBody>
      </p:sp>
      <p:sp>
        <p:nvSpPr>
          <p:cNvPr id="5" name="Rectangle 4">
            <a:extLst>
              <a:ext uri="{FF2B5EF4-FFF2-40B4-BE49-F238E27FC236}">
                <a16:creationId xmlns:a16="http://schemas.microsoft.com/office/drawing/2014/main" id="{D21E8EC4-3EEF-55B2-9352-7771CC3B2172}"/>
              </a:ext>
            </a:extLst>
          </p:cNvPr>
          <p:cNvSpPr/>
          <p:nvPr/>
        </p:nvSpPr>
        <p:spPr>
          <a:xfrm>
            <a:off x="430306" y="1367759"/>
            <a:ext cx="5447980" cy="3596128"/>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chemeClr val="tx1"/>
                </a:solidFill>
              </a:rPr>
              <a:t>Present State</a:t>
            </a:r>
          </a:p>
        </p:txBody>
      </p:sp>
      <p:sp>
        <p:nvSpPr>
          <p:cNvPr id="6" name="Rectangle 5">
            <a:extLst>
              <a:ext uri="{FF2B5EF4-FFF2-40B4-BE49-F238E27FC236}">
                <a16:creationId xmlns:a16="http://schemas.microsoft.com/office/drawing/2014/main" id="{36BD0771-B728-D423-B5B1-D9E5CA07F90B}"/>
              </a:ext>
            </a:extLst>
          </p:cNvPr>
          <p:cNvSpPr/>
          <p:nvPr/>
        </p:nvSpPr>
        <p:spPr>
          <a:xfrm>
            <a:off x="6313716" y="1367759"/>
            <a:ext cx="5447980" cy="3596128"/>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chemeClr val="tx1"/>
                </a:solidFill>
              </a:rPr>
              <a:t>Future State</a:t>
            </a:r>
          </a:p>
        </p:txBody>
      </p:sp>
      <p:sp>
        <p:nvSpPr>
          <p:cNvPr id="7" name="Arrow: Chevron 6">
            <a:extLst>
              <a:ext uri="{FF2B5EF4-FFF2-40B4-BE49-F238E27FC236}">
                <a16:creationId xmlns:a16="http://schemas.microsoft.com/office/drawing/2014/main" id="{1C1EF2A2-EF5A-768F-57FC-12222C9FEB44}"/>
              </a:ext>
            </a:extLst>
          </p:cNvPr>
          <p:cNvSpPr/>
          <p:nvPr/>
        </p:nvSpPr>
        <p:spPr>
          <a:xfrm>
            <a:off x="5979629" y="2477079"/>
            <a:ext cx="216055" cy="1386722"/>
          </a:xfrm>
          <a:prstGeom prst="chevron">
            <a:avLst/>
          </a:prstGeom>
          <a:solidFill>
            <a:srgbClr val="6091C3">
              <a:alpha val="49020"/>
            </a:srgbClr>
          </a:solidFill>
          <a:ln>
            <a:solidFill>
              <a:srgbClr val="6091C3">
                <a:alpha val="4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CBE9639D-1E27-217A-5F72-0AC15D218E06}"/>
              </a:ext>
            </a:extLst>
          </p:cNvPr>
          <p:cNvSpPr/>
          <p:nvPr/>
        </p:nvSpPr>
        <p:spPr>
          <a:xfrm>
            <a:off x="2045874" y="5117818"/>
            <a:ext cx="8100252" cy="919418"/>
          </a:xfrm>
          <a:prstGeom prst="rect">
            <a:avLst/>
          </a:prstGeom>
          <a:solidFill>
            <a:srgbClr val="6091C4">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rPr>
              <a:t>Consolidating LDI’s data centers will streamline operations, reduce costs, and create a scalable IT foundation that supports growth and enhances service reliability across all locations</a:t>
            </a: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32F71D37-EEAF-6BFC-D9C6-8136CFF35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59" y="2663186"/>
            <a:ext cx="798765" cy="798765"/>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208E90E3-6581-4308-6C62-50EE955A8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119" y="2663186"/>
            <a:ext cx="798765" cy="798765"/>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FCB7BD09-BAA6-C571-BDDF-87CEB2AF0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496" y="2663186"/>
            <a:ext cx="798765" cy="798765"/>
          </a:xfrm>
          <a:prstGeom prst="rect">
            <a:avLst/>
          </a:prstGeom>
        </p:spPr>
      </p:pic>
      <p:sp>
        <p:nvSpPr>
          <p:cNvPr id="14" name="Rectangle 13">
            <a:extLst>
              <a:ext uri="{FF2B5EF4-FFF2-40B4-BE49-F238E27FC236}">
                <a16:creationId xmlns:a16="http://schemas.microsoft.com/office/drawing/2014/main" id="{30A16FCF-18D0-FA1C-7C11-EF52DA9FDC05}"/>
              </a:ext>
            </a:extLst>
          </p:cNvPr>
          <p:cNvSpPr/>
          <p:nvPr/>
        </p:nvSpPr>
        <p:spPr>
          <a:xfrm>
            <a:off x="715210" y="1718869"/>
            <a:ext cx="4832081" cy="683740"/>
          </a:xfrm>
          <a:prstGeom prst="rect">
            <a:avLst/>
          </a:prstGeom>
          <a:solidFill>
            <a:srgbClr val="6091C4">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Multiple regional data centers, redundant applications, and scattered storage systems</a:t>
            </a:r>
          </a:p>
        </p:txBody>
      </p:sp>
      <p:sp>
        <p:nvSpPr>
          <p:cNvPr id="15" name="TextBox 14">
            <a:extLst>
              <a:ext uri="{FF2B5EF4-FFF2-40B4-BE49-F238E27FC236}">
                <a16:creationId xmlns:a16="http://schemas.microsoft.com/office/drawing/2014/main" id="{180F2C52-270F-003D-908D-E518323563B3}"/>
              </a:ext>
            </a:extLst>
          </p:cNvPr>
          <p:cNvSpPr txBox="1"/>
          <p:nvPr/>
        </p:nvSpPr>
        <p:spPr>
          <a:xfrm>
            <a:off x="493758" y="3452415"/>
            <a:ext cx="1075765" cy="276999"/>
          </a:xfrm>
          <a:prstGeom prst="rect">
            <a:avLst/>
          </a:prstGeom>
          <a:noFill/>
        </p:spPr>
        <p:txBody>
          <a:bodyPr wrap="square" rtlCol="0">
            <a:spAutoFit/>
          </a:bodyPr>
          <a:lstStyle/>
          <a:p>
            <a:pPr algn="ctr"/>
            <a:r>
              <a:rPr lang="en-US" sz="1200"/>
              <a:t>SQL Server</a:t>
            </a:r>
          </a:p>
        </p:txBody>
      </p:sp>
      <p:sp>
        <p:nvSpPr>
          <p:cNvPr id="16" name="TextBox 15">
            <a:extLst>
              <a:ext uri="{FF2B5EF4-FFF2-40B4-BE49-F238E27FC236}">
                <a16:creationId xmlns:a16="http://schemas.microsoft.com/office/drawing/2014/main" id="{EE43EAB2-B3C2-E435-90CA-84EB48B8F841}"/>
              </a:ext>
            </a:extLst>
          </p:cNvPr>
          <p:cNvSpPr txBox="1"/>
          <p:nvPr/>
        </p:nvSpPr>
        <p:spPr>
          <a:xfrm>
            <a:off x="1909618" y="3444430"/>
            <a:ext cx="1075765" cy="276999"/>
          </a:xfrm>
          <a:prstGeom prst="rect">
            <a:avLst/>
          </a:prstGeom>
          <a:noFill/>
        </p:spPr>
        <p:txBody>
          <a:bodyPr wrap="square" rtlCol="0">
            <a:spAutoFit/>
          </a:bodyPr>
          <a:lstStyle/>
          <a:p>
            <a:pPr algn="ctr"/>
            <a:r>
              <a:rPr lang="en-US" sz="1200"/>
              <a:t>DB2</a:t>
            </a:r>
          </a:p>
        </p:txBody>
      </p:sp>
      <p:sp>
        <p:nvSpPr>
          <p:cNvPr id="17" name="TextBox 16">
            <a:extLst>
              <a:ext uri="{FF2B5EF4-FFF2-40B4-BE49-F238E27FC236}">
                <a16:creationId xmlns:a16="http://schemas.microsoft.com/office/drawing/2014/main" id="{BA847916-667C-A359-69EE-08D006EDE921}"/>
              </a:ext>
            </a:extLst>
          </p:cNvPr>
          <p:cNvSpPr txBox="1"/>
          <p:nvPr/>
        </p:nvSpPr>
        <p:spPr>
          <a:xfrm>
            <a:off x="3391995" y="3444429"/>
            <a:ext cx="1075765" cy="276999"/>
          </a:xfrm>
          <a:prstGeom prst="rect">
            <a:avLst/>
          </a:prstGeom>
          <a:noFill/>
        </p:spPr>
        <p:txBody>
          <a:bodyPr wrap="square" rtlCol="0">
            <a:spAutoFit/>
          </a:bodyPr>
          <a:lstStyle/>
          <a:p>
            <a:pPr algn="ctr"/>
            <a:r>
              <a:rPr lang="en-US" sz="1200"/>
              <a:t>Oracle</a:t>
            </a:r>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40638A9B-CAD2-1965-AFA7-BC3C887C7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563" y="3662718"/>
            <a:ext cx="997873" cy="997873"/>
          </a:xfrm>
          <a:prstGeom prst="rect">
            <a:avLst/>
          </a:prstGeom>
        </p:spPr>
      </p:pic>
      <p:sp>
        <p:nvSpPr>
          <p:cNvPr id="20" name="TextBox 19">
            <a:extLst>
              <a:ext uri="{FF2B5EF4-FFF2-40B4-BE49-F238E27FC236}">
                <a16:creationId xmlns:a16="http://schemas.microsoft.com/office/drawing/2014/main" id="{AE47E0F0-B5CE-138A-52A0-390685B5E105}"/>
              </a:ext>
            </a:extLst>
          </p:cNvPr>
          <p:cNvSpPr txBox="1"/>
          <p:nvPr/>
        </p:nvSpPr>
        <p:spPr>
          <a:xfrm>
            <a:off x="2379394" y="4532415"/>
            <a:ext cx="1597831" cy="461665"/>
          </a:xfrm>
          <a:prstGeom prst="rect">
            <a:avLst/>
          </a:prstGeom>
          <a:noFill/>
        </p:spPr>
        <p:txBody>
          <a:bodyPr wrap="square" rtlCol="0">
            <a:spAutoFit/>
          </a:bodyPr>
          <a:lstStyle/>
          <a:p>
            <a:pPr algn="ctr"/>
            <a:r>
              <a:rPr lang="en-US" sz="1200"/>
              <a:t>Duplicate shared applications</a:t>
            </a:r>
          </a:p>
        </p:txBody>
      </p:sp>
      <p:sp>
        <p:nvSpPr>
          <p:cNvPr id="21" name="Rectangle: Rounded Corners 20">
            <a:extLst>
              <a:ext uri="{FF2B5EF4-FFF2-40B4-BE49-F238E27FC236}">
                <a16:creationId xmlns:a16="http://schemas.microsoft.com/office/drawing/2014/main" id="{02835D74-66FE-AB24-5DE1-B73B1628694B}"/>
              </a:ext>
            </a:extLst>
          </p:cNvPr>
          <p:cNvSpPr/>
          <p:nvPr/>
        </p:nvSpPr>
        <p:spPr>
          <a:xfrm>
            <a:off x="2352726"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pic>
        <p:nvPicPr>
          <p:cNvPr id="22" name="Picture 21" descr="A black background with a black square&#10;&#10;Description automatically generated with medium confidence">
            <a:extLst>
              <a:ext uri="{FF2B5EF4-FFF2-40B4-BE49-F238E27FC236}">
                <a16:creationId xmlns:a16="http://schemas.microsoft.com/office/drawing/2014/main" id="{B3F2D1D4-975E-9D1A-9275-E5721173C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0650" y="2697455"/>
            <a:ext cx="798765" cy="798765"/>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CBF4CC42-33B1-45FB-E84C-263DECE52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7486" y="2726999"/>
            <a:ext cx="798765" cy="798765"/>
          </a:xfrm>
          <a:prstGeom prst="rect">
            <a:avLst/>
          </a:prstGeom>
        </p:spPr>
      </p:pic>
      <p:sp>
        <p:nvSpPr>
          <p:cNvPr id="24" name="Rectangle 23">
            <a:extLst>
              <a:ext uri="{FF2B5EF4-FFF2-40B4-BE49-F238E27FC236}">
                <a16:creationId xmlns:a16="http://schemas.microsoft.com/office/drawing/2014/main" id="{CCAA3101-89BE-5E67-7702-AC3E51965AAF}"/>
              </a:ext>
            </a:extLst>
          </p:cNvPr>
          <p:cNvSpPr/>
          <p:nvPr/>
        </p:nvSpPr>
        <p:spPr>
          <a:xfrm>
            <a:off x="6621665" y="1721036"/>
            <a:ext cx="4832081" cy="683740"/>
          </a:xfrm>
          <a:prstGeom prst="rect">
            <a:avLst/>
          </a:prstGeom>
          <a:solidFill>
            <a:srgbClr val="6091C4">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One main data center running necessary applications with a backup site for redundancy</a:t>
            </a:r>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663E4430-4FF4-F550-8720-667D91E79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095" y="3752291"/>
            <a:ext cx="997873" cy="997873"/>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DD5B36B9-9EAB-3851-6D35-92D594B3E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689" y="3779512"/>
            <a:ext cx="997873" cy="997873"/>
          </a:xfrm>
          <a:prstGeom prst="rect">
            <a:avLst/>
          </a:prstGeom>
        </p:spPr>
      </p:pic>
      <p:sp>
        <p:nvSpPr>
          <p:cNvPr id="27" name="TextBox 26">
            <a:extLst>
              <a:ext uri="{FF2B5EF4-FFF2-40B4-BE49-F238E27FC236}">
                <a16:creationId xmlns:a16="http://schemas.microsoft.com/office/drawing/2014/main" id="{1D169F68-2F10-F78D-D7E5-3E3261AB2F8B}"/>
              </a:ext>
            </a:extLst>
          </p:cNvPr>
          <p:cNvSpPr txBox="1"/>
          <p:nvPr/>
        </p:nvSpPr>
        <p:spPr>
          <a:xfrm>
            <a:off x="7644316" y="3525764"/>
            <a:ext cx="1075765" cy="276999"/>
          </a:xfrm>
          <a:prstGeom prst="rect">
            <a:avLst/>
          </a:prstGeom>
          <a:noFill/>
        </p:spPr>
        <p:txBody>
          <a:bodyPr wrap="square" rtlCol="0">
            <a:spAutoFit/>
          </a:bodyPr>
          <a:lstStyle/>
          <a:p>
            <a:pPr algn="ctr"/>
            <a:r>
              <a:rPr lang="en-US" sz="1200"/>
              <a:t>SQL Server</a:t>
            </a:r>
          </a:p>
        </p:txBody>
      </p:sp>
      <p:sp>
        <p:nvSpPr>
          <p:cNvPr id="28" name="TextBox 27">
            <a:extLst>
              <a:ext uri="{FF2B5EF4-FFF2-40B4-BE49-F238E27FC236}">
                <a16:creationId xmlns:a16="http://schemas.microsoft.com/office/drawing/2014/main" id="{F31C9ACF-2390-C3E4-DB9A-9E7691668912}"/>
              </a:ext>
            </a:extLst>
          </p:cNvPr>
          <p:cNvSpPr txBox="1"/>
          <p:nvPr/>
        </p:nvSpPr>
        <p:spPr>
          <a:xfrm>
            <a:off x="7573203" y="4638886"/>
            <a:ext cx="1075765" cy="276999"/>
          </a:xfrm>
          <a:prstGeom prst="rect">
            <a:avLst/>
          </a:prstGeom>
          <a:noFill/>
        </p:spPr>
        <p:txBody>
          <a:bodyPr wrap="square" rtlCol="0">
            <a:spAutoFit/>
          </a:bodyPr>
          <a:lstStyle/>
          <a:p>
            <a:pPr algn="ctr"/>
            <a:r>
              <a:rPr lang="en-US" sz="1200"/>
              <a:t>SQL Server</a:t>
            </a: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149EC654-4B93-5BBB-ACE1-CC7EC3463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476" y="3656624"/>
            <a:ext cx="997873" cy="997873"/>
          </a:xfrm>
          <a:prstGeom prst="rect">
            <a:avLst/>
          </a:prstGeom>
        </p:spPr>
      </p:pic>
      <p:pic>
        <p:nvPicPr>
          <p:cNvPr id="30" name="Picture 29" descr="A black background with a black square&#10;&#10;Description automatically generated with medium confidence">
            <a:extLst>
              <a:ext uri="{FF2B5EF4-FFF2-40B4-BE49-F238E27FC236}">
                <a16:creationId xmlns:a16="http://schemas.microsoft.com/office/drawing/2014/main" id="{0F5134DE-83E6-B7F5-45DA-EE12D5737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64" y="3641013"/>
            <a:ext cx="997873" cy="997873"/>
          </a:xfrm>
          <a:prstGeom prst="rect">
            <a:avLst/>
          </a:prstGeom>
        </p:spPr>
      </p:pic>
      <p:sp>
        <p:nvSpPr>
          <p:cNvPr id="31" name="TextBox 30">
            <a:extLst>
              <a:ext uri="{FF2B5EF4-FFF2-40B4-BE49-F238E27FC236}">
                <a16:creationId xmlns:a16="http://schemas.microsoft.com/office/drawing/2014/main" id="{A20EF0C7-909F-894F-DD42-FE9A4DB1F7B2}"/>
              </a:ext>
            </a:extLst>
          </p:cNvPr>
          <p:cNvSpPr txBox="1"/>
          <p:nvPr/>
        </p:nvSpPr>
        <p:spPr>
          <a:xfrm>
            <a:off x="9525072" y="4655250"/>
            <a:ext cx="1075765" cy="276999"/>
          </a:xfrm>
          <a:prstGeom prst="rect">
            <a:avLst/>
          </a:prstGeom>
          <a:noFill/>
        </p:spPr>
        <p:txBody>
          <a:bodyPr wrap="square" rtlCol="0">
            <a:spAutoFit/>
          </a:bodyPr>
          <a:lstStyle/>
          <a:p>
            <a:pPr algn="ctr"/>
            <a:r>
              <a:rPr lang="en-US" sz="1200"/>
              <a:t>Mirroring</a:t>
            </a:r>
          </a:p>
        </p:txBody>
      </p:sp>
      <p:sp>
        <p:nvSpPr>
          <p:cNvPr id="32" name="TextBox 31">
            <a:extLst>
              <a:ext uri="{FF2B5EF4-FFF2-40B4-BE49-F238E27FC236}">
                <a16:creationId xmlns:a16="http://schemas.microsoft.com/office/drawing/2014/main" id="{F429CD6C-6E3D-7A0A-AF52-CD80CD367C41}"/>
              </a:ext>
            </a:extLst>
          </p:cNvPr>
          <p:cNvSpPr txBox="1"/>
          <p:nvPr/>
        </p:nvSpPr>
        <p:spPr>
          <a:xfrm>
            <a:off x="9525072" y="3531640"/>
            <a:ext cx="1075765" cy="276999"/>
          </a:xfrm>
          <a:prstGeom prst="rect">
            <a:avLst/>
          </a:prstGeom>
          <a:noFill/>
        </p:spPr>
        <p:txBody>
          <a:bodyPr wrap="square" rtlCol="0">
            <a:spAutoFit/>
          </a:bodyPr>
          <a:lstStyle/>
          <a:p>
            <a:pPr algn="ctr"/>
            <a:r>
              <a:rPr lang="en-US" sz="1200"/>
              <a:t>SQL Server</a:t>
            </a:r>
          </a:p>
        </p:txBody>
      </p:sp>
      <p:sp>
        <p:nvSpPr>
          <p:cNvPr id="33" name="TextBox 32">
            <a:extLst>
              <a:ext uri="{FF2B5EF4-FFF2-40B4-BE49-F238E27FC236}">
                <a16:creationId xmlns:a16="http://schemas.microsoft.com/office/drawing/2014/main" id="{440B2700-419C-C9D0-1936-2CB4E8F9EC36}"/>
              </a:ext>
            </a:extLst>
          </p:cNvPr>
          <p:cNvSpPr txBox="1"/>
          <p:nvPr/>
        </p:nvSpPr>
        <p:spPr>
          <a:xfrm>
            <a:off x="517464" y="2404443"/>
            <a:ext cx="1075765" cy="276999"/>
          </a:xfrm>
          <a:prstGeom prst="rect">
            <a:avLst/>
          </a:prstGeom>
          <a:noFill/>
        </p:spPr>
        <p:txBody>
          <a:bodyPr wrap="square" rtlCol="0">
            <a:spAutoFit/>
          </a:bodyPr>
          <a:lstStyle/>
          <a:p>
            <a:pPr algn="ctr"/>
            <a:r>
              <a:rPr lang="en-US" sz="1200"/>
              <a:t>HQ</a:t>
            </a:r>
          </a:p>
        </p:txBody>
      </p:sp>
      <p:sp>
        <p:nvSpPr>
          <p:cNvPr id="34" name="TextBox 33">
            <a:extLst>
              <a:ext uri="{FF2B5EF4-FFF2-40B4-BE49-F238E27FC236}">
                <a16:creationId xmlns:a16="http://schemas.microsoft.com/office/drawing/2014/main" id="{ED91A181-6FA6-8FF1-6222-D0840AC96258}"/>
              </a:ext>
            </a:extLst>
          </p:cNvPr>
          <p:cNvSpPr txBox="1"/>
          <p:nvPr/>
        </p:nvSpPr>
        <p:spPr>
          <a:xfrm>
            <a:off x="1897651" y="2404442"/>
            <a:ext cx="1075765" cy="276999"/>
          </a:xfrm>
          <a:prstGeom prst="rect">
            <a:avLst/>
          </a:prstGeom>
          <a:noFill/>
        </p:spPr>
        <p:txBody>
          <a:bodyPr wrap="square" rtlCol="0">
            <a:spAutoFit/>
          </a:bodyPr>
          <a:lstStyle/>
          <a:p>
            <a:pPr algn="ctr"/>
            <a:r>
              <a:rPr lang="en-US" sz="1200"/>
              <a:t>Regional</a:t>
            </a:r>
          </a:p>
        </p:txBody>
      </p:sp>
      <p:sp>
        <p:nvSpPr>
          <p:cNvPr id="35" name="TextBox 34">
            <a:extLst>
              <a:ext uri="{FF2B5EF4-FFF2-40B4-BE49-F238E27FC236}">
                <a16:creationId xmlns:a16="http://schemas.microsoft.com/office/drawing/2014/main" id="{5FBBF242-CC52-5EF1-8C47-4965330E68EA}"/>
              </a:ext>
            </a:extLst>
          </p:cNvPr>
          <p:cNvSpPr txBox="1"/>
          <p:nvPr/>
        </p:nvSpPr>
        <p:spPr>
          <a:xfrm>
            <a:off x="3388156" y="2390977"/>
            <a:ext cx="1075765" cy="276999"/>
          </a:xfrm>
          <a:prstGeom prst="rect">
            <a:avLst/>
          </a:prstGeom>
          <a:noFill/>
        </p:spPr>
        <p:txBody>
          <a:bodyPr wrap="square" rtlCol="0">
            <a:spAutoFit/>
          </a:bodyPr>
          <a:lstStyle/>
          <a:p>
            <a:pPr algn="ctr"/>
            <a:r>
              <a:rPr lang="en-US" sz="1200"/>
              <a:t>Regional</a:t>
            </a:r>
          </a:p>
        </p:txBody>
      </p:sp>
      <p:sp>
        <p:nvSpPr>
          <p:cNvPr id="36" name="TextBox 35">
            <a:extLst>
              <a:ext uri="{FF2B5EF4-FFF2-40B4-BE49-F238E27FC236}">
                <a16:creationId xmlns:a16="http://schemas.microsoft.com/office/drawing/2014/main" id="{659E393A-7DB3-AC6B-975C-D45FE6B5CD02}"/>
              </a:ext>
            </a:extLst>
          </p:cNvPr>
          <p:cNvSpPr txBox="1"/>
          <p:nvPr/>
        </p:nvSpPr>
        <p:spPr>
          <a:xfrm>
            <a:off x="7606154" y="2458192"/>
            <a:ext cx="1075765" cy="276999"/>
          </a:xfrm>
          <a:prstGeom prst="rect">
            <a:avLst/>
          </a:prstGeom>
          <a:noFill/>
        </p:spPr>
        <p:txBody>
          <a:bodyPr wrap="square" rtlCol="0">
            <a:spAutoFit/>
          </a:bodyPr>
          <a:lstStyle/>
          <a:p>
            <a:pPr algn="ctr"/>
            <a:r>
              <a:rPr lang="en-US" sz="1200"/>
              <a:t>Large HQ DC</a:t>
            </a:r>
          </a:p>
        </p:txBody>
      </p:sp>
      <p:sp>
        <p:nvSpPr>
          <p:cNvPr id="37" name="TextBox 36">
            <a:extLst>
              <a:ext uri="{FF2B5EF4-FFF2-40B4-BE49-F238E27FC236}">
                <a16:creationId xmlns:a16="http://schemas.microsoft.com/office/drawing/2014/main" id="{0FED3F8D-6112-4040-C2CE-B4BEEB42BF0D}"/>
              </a:ext>
            </a:extLst>
          </p:cNvPr>
          <p:cNvSpPr txBox="1"/>
          <p:nvPr/>
        </p:nvSpPr>
        <p:spPr>
          <a:xfrm>
            <a:off x="9504982" y="2478784"/>
            <a:ext cx="1075765" cy="276999"/>
          </a:xfrm>
          <a:prstGeom prst="rect">
            <a:avLst/>
          </a:prstGeom>
          <a:noFill/>
        </p:spPr>
        <p:txBody>
          <a:bodyPr wrap="square" rtlCol="0">
            <a:spAutoFit/>
          </a:bodyPr>
          <a:lstStyle/>
          <a:p>
            <a:pPr algn="ctr"/>
            <a:r>
              <a:rPr lang="en-US" sz="1200"/>
              <a:t>Mirror</a:t>
            </a:r>
          </a:p>
        </p:txBody>
      </p:sp>
      <p:cxnSp>
        <p:nvCxnSpPr>
          <p:cNvPr id="39" name="Straight Connector 38">
            <a:extLst>
              <a:ext uri="{FF2B5EF4-FFF2-40B4-BE49-F238E27FC236}">
                <a16:creationId xmlns:a16="http://schemas.microsoft.com/office/drawing/2014/main" id="{A4847E32-96F9-A78B-E4EF-E73482204885}"/>
              </a:ext>
            </a:extLst>
          </p:cNvPr>
          <p:cNvCxnSpPr>
            <a:stCxn id="22" idx="3"/>
          </p:cNvCxnSpPr>
          <p:nvPr/>
        </p:nvCxnSpPr>
        <p:spPr>
          <a:xfrm flipV="1">
            <a:off x="8549415" y="3096837"/>
            <a:ext cx="1088071" cy="1"/>
          </a:xfrm>
          <a:prstGeom prst="line">
            <a:avLst/>
          </a:prstGeom>
        </p:spPr>
        <p:style>
          <a:lnRef idx="2">
            <a:schemeClr val="dk1"/>
          </a:lnRef>
          <a:fillRef idx="0">
            <a:schemeClr val="dk1"/>
          </a:fillRef>
          <a:effectRef idx="1">
            <a:schemeClr val="dk1"/>
          </a:effectRef>
          <a:fontRef idx="minor">
            <a:schemeClr val="tx1"/>
          </a:fontRef>
        </p:style>
      </p:cxnSp>
      <p:pic>
        <p:nvPicPr>
          <p:cNvPr id="40" name="Picture 39" descr="A black background with a black square&#10;&#10;Description automatically generated with medium confidence">
            <a:extLst>
              <a:ext uri="{FF2B5EF4-FFF2-40B4-BE49-F238E27FC236}">
                <a16:creationId xmlns:a16="http://schemas.microsoft.com/office/drawing/2014/main" id="{1A584216-A1C9-098E-A3CF-45B6A15EC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535" y="2675540"/>
            <a:ext cx="798765" cy="798765"/>
          </a:xfrm>
          <a:prstGeom prst="rect">
            <a:avLst/>
          </a:prstGeom>
        </p:spPr>
      </p:pic>
      <p:sp>
        <p:nvSpPr>
          <p:cNvPr id="41" name="TextBox 40">
            <a:extLst>
              <a:ext uri="{FF2B5EF4-FFF2-40B4-BE49-F238E27FC236}">
                <a16:creationId xmlns:a16="http://schemas.microsoft.com/office/drawing/2014/main" id="{FD1B3367-77B8-7BF4-F060-8E5292463359}"/>
              </a:ext>
            </a:extLst>
          </p:cNvPr>
          <p:cNvSpPr txBox="1"/>
          <p:nvPr/>
        </p:nvSpPr>
        <p:spPr>
          <a:xfrm>
            <a:off x="4640034" y="3456783"/>
            <a:ext cx="1075765" cy="276999"/>
          </a:xfrm>
          <a:prstGeom prst="rect">
            <a:avLst/>
          </a:prstGeom>
          <a:noFill/>
        </p:spPr>
        <p:txBody>
          <a:bodyPr wrap="square" rtlCol="0">
            <a:spAutoFit/>
          </a:bodyPr>
          <a:lstStyle/>
          <a:p>
            <a:pPr algn="ctr"/>
            <a:r>
              <a:rPr lang="en-US" sz="1200"/>
              <a:t>Oracle</a:t>
            </a:r>
          </a:p>
        </p:txBody>
      </p:sp>
      <p:pic>
        <p:nvPicPr>
          <p:cNvPr id="42" name="Picture 41" descr="A black background with a black square&#10;&#10;Description automatically generated with medium confidence">
            <a:extLst>
              <a:ext uri="{FF2B5EF4-FFF2-40B4-BE49-F238E27FC236}">
                <a16:creationId xmlns:a16="http://schemas.microsoft.com/office/drawing/2014/main" id="{CED1A7A5-CA59-4CA3-B65F-BF9EDA89A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515" y="3668978"/>
            <a:ext cx="997873" cy="997873"/>
          </a:xfrm>
          <a:prstGeom prst="rect">
            <a:avLst/>
          </a:prstGeom>
        </p:spPr>
      </p:pic>
      <p:sp>
        <p:nvSpPr>
          <p:cNvPr id="43" name="TextBox 42">
            <a:extLst>
              <a:ext uri="{FF2B5EF4-FFF2-40B4-BE49-F238E27FC236}">
                <a16:creationId xmlns:a16="http://schemas.microsoft.com/office/drawing/2014/main" id="{7AB31620-5AE8-334B-443B-24AD8FD237A6}"/>
              </a:ext>
            </a:extLst>
          </p:cNvPr>
          <p:cNvSpPr txBox="1"/>
          <p:nvPr/>
        </p:nvSpPr>
        <p:spPr>
          <a:xfrm>
            <a:off x="4636195" y="2403331"/>
            <a:ext cx="1075765" cy="276999"/>
          </a:xfrm>
          <a:prstGeom prst="rect">
            <a:avLst/>
          </a:prstGeom>
          <a:noFill/>
        </p:spPr>
        <p:txBody>
          <a:bodyPr wrap="square" rtlCol="0">
            <a:spAutoFit/>
          </a:bodyPr>
          <a:lstStyle/>
          <a:p>
            <a:pPr algn="ctr"/>
            <a:r>
              <a:rPr lang="en-US" sz="1200"/>
              <a:t>Regional</a:t>
            </a:r>
          </a:p>
        </p:txBody>
      </p:sp>
      <p:sp>
        <p:nvSpPr>
          <p:cNvPr id="45" name="TextBox 44">
            <a:extLst>
              <a:ext uri="{FF2B5EF4-FFF2-40B4-BE49-F238E27FC236}">
                <a16:creationId xmlns:a16="http://schemas.microsoft.com/office/drawing/2014/main" id="{5C1B0AEA-21B9-2C2F-0793-5D1E10794F8B}"/>
              </a:ext>
            </a:extLst>
          </p:cNvPr>
          <p:cNvSpPr txBox="1"/>
          <p:nvPr/>
        </p:nvSpPr>
        <p:spPr>
          <a:xfrm>
            <a:off x="10557562" y="5657724"/>
            <a:ext cx="1582754" cy="553998"/>
          </a:xfrm>
          <a:prstGeom prst="rect">
            <a:avLst/>
          </a:prstGeom>
          <a:noFill/>
        </p:spPr>
        <p:txBody>
          <a:bodyPr wrap="square" rtlCol="0">
            <a:spAutoFit/>
          </a:bodyPr>
          <a:lstStyle/>
          <a:p>
            <a:r>
              <a:rPr lang="en-US" sz="1000" i="1"/>
              <a:t>DCA – Introduction and Software Architecture P2</a:t>
            </a:r>
          </a:p>
          <a:p>
            <a:endParaRPr lang="en-US" sz="1000" i="1"/>
          </a:p>
        </p:txBody>
      </p:sp>
      <p:sp>
        <p:nvSpPr>
          <p:cNvPr id="3" name="TextBox 2">
            <a:extLst>
              <a:ext uri="{FF2B5EF4-FFF2-40B4-BE49-F238E27FC236}">
                <a16:creationId xmlns:a16="http://schemas.microsoft.com/office/drawing/2014/main" id="{E84C02D9-24C2-054A-4274-5ECF00BA13E7}"/>
              </a:ext>
            </a:extLst>
          </p:cNvPr>
          <p:cNvSpPr txBox="1"/>
          <p:nvPr/>
        </p:nvSpPr>
        <p:spPr>
          <a:xfrm>
            <a:off x="11962151" y="6453265"/>
            <a:ext cx="134911" cy="261610"/>
          </a:xfrm>
          <a:prstGeom prst="rect">
            <a:avLst/>
          </a:prstGeom>
          <a:noFill/>
        </p:spPr>
        <p:txBody>
          <a:bodyPr wrap="square" rtlCol="0">
            <a:spAutoFit/>
          </a:bodyPr>
          <a:lstStyle/>
          <a:p>
            <a:r>
              <a:rPr lang="en-US" sz="1100">
                <a:solidFill>
                  <a:schemeClr val="bg1"/>
                </a:solidFill>
              </a:rPr>
              <a:t>8</a:t>
            </a:r>
          </a:p>
        </p:txBody>
      </p:sp>
    </p:spTree>
    <p:extLst>
      <p:ext uri="{BB962C8B-B14F-4D97-AF65-F5344CB8AC3E}">
        <p14:creationId xmlns:p14="http://schemas.microsoft.com/office/powerpoint/2010/main" val="122780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69F-B7A6-6A16-90E5-EF575A4DA101}"/>
              </a:ext>
            </a:extLst>
          </p:cNvPr>
          <p:cNvSpPr>
            <a:spLocks noGrp="1"/>
          </p:cNvSpPr>
          <p:nvPr>
            <p:ph type="title"/>
          </p:nvPr>
        </p:nvSpPr>
        <p:spPr/>
        <p:txBody>
          <a:bodyPr>
            <a:normAutofit fontScale="90000"/>
          </a:bodyPr>
          <a:lstStyle/>
          <a:p>
            <a:r>
              <a:rPr lang="en-US"/>
              <a:t>Suggested Progress Metrics for Project Completion and Effectiveness</a:t>
            </a:r>
          </a:p>
        </p:txBody>
      </p:sp>
      <p:grpSp>
        <p:nvGrpSpPr>
          <p:cNvPr id="14" name="Group 13">
            <a:extLst>
              <a:ext uri="{FF2B5EF4-FFF2-40B4-BE49-F238E27FC236}">
                <a16:creationId xmlns:a16="http://schemas.microsoft.com/office/drawing/2014/main" id="{6384F98D-D6AC-614F-0996-7C7B9C33ACF7}"/>
              </a:ext>
            </a:extLst>
          </p:cNvPr>
          <p:cNvGrpSpPr/>
          <p:nvPr/>
        </p:nvGrpSpPr>
        <p:grpSpPr>
          <a:xfrm>
            <a:off x="0" y="1193801"/>
            <a:ext cx="3665838" cy="3828071"/>
            <a:chOff x="4688656" y="1351184"/>
            <a:chExt cx="3479984" cy="3828071"/>
          </a:xfrm>
        </p:grpSpPr>
        <p:sp>
          <p:nvSpPr>
            <p:cNvPr id="8" name="TextBox 7">
              <a:extLst>
                <a:ext uri="{FF2B5EF4-FFF2-40B4-BE49-F238E27FC236}">
                  <a16:creationId xmlns:a16="http://schemas.microsoft.com/office/drawing/2014/main" id="{96EFE11C-12A5-555C-F3FC-0F1D5EBEB4BA}"/>
                </a:ext>
              </a:extLst>
            </p:cNvPr>
            <p:cNvSpPr txBox="1"/>
            <p:nvPr/>
          </p:nvSpPr>
          <p:spPr>
            <a:xfrm>
              <a:off x="4745610" y="3506508"/>
              <a:ext cx="720470" cy="369332"/>
            </a:xfrm>
            <a:prstGeom prst="rect">
              <a:avLst/>
            </a:prstGeom>
            <a:noFill/>
          </p:spPr>
          <p:txBody>
            <a:bodyPr wrap="square" rtlCol="0">
              <a:spAutoFit/>
            </a:bodyPr>
            <a:lstStyle/>
            <a:p>
              <a:r>
                <a:rPr lang="en-US" altLang="ko-KR"/>
                <a:t>0.00</a:t>
              </a:r>
            </a:p>
          </p:txBody>
        </p:sp>
        <p:sp>
          <p:nvSpPr>
            <p:cNvPr id="9" name="TextBox 8">
              <a:extLst>
                <a:ext uri="{FF2B5EF4-FFF2-40B4-BE49-F238E27FC236}">
                  <a16:creationId xmlns:a16="http://schemas.microsoft.com/office/drawing/2014/main" id="{ED9317FA-EBEF-3818-0C54-7B3BFB06D8CC}"/>
                </a:ext>
              </a:extLst>
            </p:cNvPr>
            <p:cNvSpPr txBox="1"/>
            <p:nvPr/>
          </p:nvSpPr>
          <p:spPr>
            <a:xfrm>
              <a:off x="7204514" y="3506508"/>
              <a:ext cx="964126" cy="369332"/>
            </a:xfrm>
            <a:prstGeom prst="rect">
              <a:avLst/>
            </a:prstGeom>
            <a:noFill/>
          </p:spPr>
          <p:txBody>
            <a:bodyPr wrap="square" rtlCol="0">
              <a:spAutoFit/>
            </a:bodyPr>
            <a:lstStyle/>
            <a:p>
              <a:r>
                <a:rPr lang="en-US" altLang="ko-KR"/>
                <a:t>100.0</a:t>
              </a:r>
            </a:p>
          </p:txBody>
        </p:sp>
        <p:sp>
          <p:nvSpPr>
            <p:cNvPr id="10" name="TextBox 9">
              <a:extLst>
                <a:ext uri="{FF2B5EF4-FFF2-40B4-BE49-F238E27FC236}">
                  <a16:creationId xmlns:a16="http://schemas.microsoft.com/office/drawing/2014/main" id="{708D8471-0BB6-3B7A-9282-AEE2F51B6DBF}"/>
                </a:ext>
              </a:extLst>
            </p:cNvPr>
            <p:cNvSpPr txBox="1"/>
            <p:nvPr/>
          </p:nvSpPr>
          <p:spPr>
            <a:xfrm>
              <a:off x="6142676" y="3454872"/>
              <a:ext cx="720470" cy="369332"/>
            </a:xfrm>
            <a:prstGeom prst="rect">
              <a:avLst/>
            </a:prstGeom>
            <a:noFill/>
          </p:spPr>
          <p:txBody>
            <a:bodyPr wrap="square" rtlCol="0">
              <a:spAutoFit/>
            </a:bodyPr>
            <a:lstStyle/>
            <a:p>
              <a:r>
                <a:rPr lang="en-US" altLang="ko-KR"/>
                <a:t>49%</a:t>
              </a:r>
            </a:p>
          </p:txBody>
        </p:sp>
        <p:grpSp>
          <p:nvGrpSpPr>
            <p:cNvPr id="13" name="Group 12">
              <a:extLst>
                <a:ext uri="{FF2B5EF4-FFF2-40B4-BE49-F238E27FC236}">
                  <a16:creationId xmlns:a16="http://schemas.microsoft.com/office/drawing/2014/main" id="{13094283-3AAF-1500-6B75-30001DFB201F}"/>
                </a:ext>
              </a:extLst>
            </p:cNvPr>
            <p:cNvGrpSpPr/>
            <p:nvPr/>
          </p:nvGrpSpPr>
          <p:grpSpPr>
            <a:xfrm>
              <a:off x="4688656" y="1351184"/>
              <a:ext cx="3378384" cy="3828071"/>
              <a:chOff x="4688656" y="1351184"/>
              <a:chExt cx="3378384" cy="3828071"/>
            </a:xfrm>
          </p:grpSpPr>
          <p:sp>
            <p:nvSpPr>
              <p:cNvPr id="5" name="Rectangle 31">
                <a:extLst>
                  <a:ext uri="{FF2B5EF4-FFF2-40B4-BE49-F238E27FC236}">
                    <a16:creationId xmlns:a16="http://schemas.microsoft.com/office/drawing/2014/main" id="{44782EB4-3013-C369-A686-0E7AA466E6C5}"/>
                  </a:ext>
                </a:extLst>
              </p:cNvPr>
              <p:cNvSpPr/>
              <p:nvPr/>
            </p:nvSpPr>
            <p:spPr>
              <a:xfrm>
                <a:off x="4750533" y="1938789"/>
                <a:ext cx="1639348" cy="1623012"/>
              </a:xfrm>
              <a:custGeom>
                <a:avLst/>
                <a:gdLst>
                  <a:gd name="connsiteX0" fmla="*/ 0 w 1839275"/>
                  <a:gd name="connsiteY0" fmla="*/ 0 h 1655565"/>
                  <a:gd name="connsiteX1" fmla="*/ 1839275 w 1839275"/>
                  <a:gd name="connsiteY1" fmla="*/ 0 h 1655565"/>
                  <a:gd name="connsiteX2" fmla="*/ 1839275 w 1839275"/>
                  <a:gd name="connsiteY2" fmla="*/ 1655565 h 1655565"/>
                  <a:gd name="connsiteX3" fmla="*/ 0 w 1839275"/>
                  <a:gd name="connsiteY3" fmla="*/ 1655565 h 1655565"/>
                  <a:gd name="connsiteX4" fmla="*/ 0 w 1839275"/>
                  <a:gd name="connsiteY4" fmla="*/ 0 h 1655565"/>
                  <a:gd name="connsiteX0" fmla="*/ 575035 w 1839275"/>
                  <a:gd name="connsiteY0" fmla="*/ 556181 h 1655565"/>
                  <a:gd name="connsiteX1" fmla="*/ 1839275 w 1839275"/>
                  <a:gd name="connsiteY1" fmla="*/ 0 h 1655565"/>
                  <a:gd name="connsiteX2" fmla="*/ 1839275 w 1839275"/>
                  <a:gd name="connsiteY2" fmla="*/ 1655565 h 1655565"/>
                  <a:gd name="connsiteX3" fmla="*/ 0 w 1839275"/>
                  <a:gd name="connsiteY3" fmla="*/ 1655565 h 1655565"/>
                  <a:gd name="connsiteX4" fmla="*/ 575035 w 1839275"/>
                  <a:gd name="connsiteY4" fmla="*/ 556181 h 1655565"/>
                  <a:gd name="connsiteX0" fmla="*/ 575035 w 1839275"/>
                  <a:gd name="connsiteY0" fmla="*/ 556181 h 1655565"/>
                  <a:gd name="connsiteX1" fmla="*/ 1839275 w 1839275"/>
                  <a:gd name="connsiteY1" fmla="*/ 0 h 1655565"/>
                  <a:gd name="connsiteX2" fmla="*/ 1839275 w 1839275"/>
                  <a:gd name="connsiteY2" fmla="*/ 1655565 h 1655565"/>
                  <a:gd name="connsiteX3" fmla="*/ 0 w 1839275"/>
                  <a:gd name="connsiteY3" fmla="*/ 1655565 h 1655565"/>
                  <a:gd name="connsiteX4" fmla="*/ 575035 w 1839275"/>
                  <a:gd name="connsiteY4" fmla="*/ 556181 h 1655565"/>
                  <a:gd name="connsiteX0" fmla="*/ 575035 w 1839275"/>
                  <a:gd name="connsiteY0" fmla="*/ 556181 h 1655565"/>
                  <a:gd name="connsiteX1" fmla="*/ 1839275 w 1839275"/>
                  <a:gd name="connsiteY1" fmla="*/ 0 h 1655565"/>
                  <a:gd name="connsiteX2" fmla="*/ 1839275 w 1839275"/>
                  <a:gd name="connsiteY2" fmla="*/ 1655565 h 1655565"/>
                  <a:gd name="connsiteX3" fmla="*/ 0 w 1839275"/>
                  <a:gd name="connsiteY3" fmla="*/ 1655565 h 1655565"/>
                  <a:gd name="connsiteX4" fmla="*/ 575035 w 1839275"/>
                  <a:gd name="connsiteY4" fmla="*/ 556181 h 1655565"/>
                  <a:gd name="connsiteX0" fmla="*/ 575035 w 1839275"/>
                  <a:gd name="connsiteY0" fmla="*/ 693289 h 1792673"/>
                  <a:gd name="connsiteX1" fmla="*/ 1451728 w 1839275"/>
                  <a:gd name="connsiteY1" fmla="*/ 137034 h 1792673"/>
                  <a:gd name="connsiteX2" fmla="*/ 1839275 w 1839275"/>
                  <a:gd name="connsiteY2" fmla="*/ 137108 h 1792673"/>
                  <a:gd name="connsiteX3" fmla="*/ 1839275 w 1839275"/>
                  <a:gd name="connsiteY3" fmla="*/ 1792673 h 1792673"/>
                  <a:gd name="connsiteX4" fmla="*/ 0 w 1839275"/>
                  <a:gd name="connsiteY4" fmla="*/ 1792673 h 1792673"/>
                  <a:gd name="connsiteX5" fmla="*/ 575035 w 1839275"/>
                  <a:gd name="connsiteY5" fmla="*/ 693289 h 1792673"/>
                  <a:gd name="connsiteX0" fmla="*/ 575035 w 1839275"/>
                  <a:gd name="connsiteY0" fmla="*/ 667357 h 1766741"/>
                  <a:gd name="connsiteX1" fmla="*/ 1451728 w 1839275"/>
                  <a:gd name="connsiteY1" fmla="*/ 111102 h 1766741"/>
                  <a:gd name="connsiteX2" fmla="*/ 1839275 w 1839275"/>
                  <a:gd name="connsiteY2" fmla="*/ 111176 h 1766741"/>
                  <a:gd name="connsiteX3" fmla="*/ 1839275 w 1839275"/>
                  <a:gd name="connsiteY3" fmla="*/ 1766741 h 1766741"/>
                  <a:gd name="connsiteX4" fmla="*/ 0 w 1839275"/>
                  <a:gd name="connsiteY4" fmla="*/ 1766741 h 1766741"/>
                  <a:gd name="connsiteX5" fmla="*/ 575035 w 1839275"/>
                  <a:gd name="connsiteY5" fmla="*/ 667357 h 1766741"/>
                  <a:gd name="connsiteX0" fmla="*/ 575035 w 1839275"/>
                  <a:gd name="connsiteY0" fmla="*/ 658662 h 1758046"/>
                  <a:gd name="connsiteX1" fmla="*/ 1498862 w 1839275"/>
                  <a:gd name="connsiteY1" fmla="*/ 140114 h 1758046"/>
                  <a:gd name="connsiteX2" fmla="*/ 1839275 w 1839275"/>
                  <a:gd name="connsiteY2" fmla="*/ 102481 h 1758046"/>
                  <a:gd name="connsiteX3" fmla="*/ 1839275 w 1839275"/>
                  <a:gd name="connsiteY3" fmla="*/ 1758046 h 1758046"/>
                  <a:gd name="connsiteX4" fmla="*/ 0 w 1839275"/>
                  <a:gd name="connsiteY4" fmla="*/ 1758046 h 1758046"/>
                  <a:gd name="connsiteX5" fmla="*/ 575035 w 1839275"/>
                  <a:gd name="connsiteY5" fmla="*/ 658662 h 1758046"/>
                  <a:gd name="connsiteX0" fmla="*/ 575035 w 1839275"/>
                  <a:gd name="connsiteY0" fmla="*/ 544220 h 1643604"/>
                  <a:gd name="connsiteX1" fmla="*/ 1498862 w 1839275"/>
                  <a:gd name="connsiteY1" fmla="*/ 25672 h 1643604"/>
                  <a:gd name="connsiteX2" fmla="*/ 1829848 w 1839275"/>
                  <a:gd name="connsiteY2" fmla="*/ 157722 h 1643604"/>
                  <a:gd name="connsiteX3" fmla="*/ 1839275 w 1839275"/>
                  <a:gd name="connsiteY3" fmla="*/ 1643604 h 1643604"/>
                  <a:gd name="connsiteX4" fmla="*/ 0 w 1839275"/>
                  <a:gd name="connsiteY4" fmla="*/ 1643604 h 1643604"/>
                  <a:gd name="connsiteX5" fmla="*/ 575035 w 1839275"/>
                  <a:gd name="connsiteY5" fmla="*/ 544220 h 1643604"/>
                  <a:gd name="connsiteX0" fmla="*/ 613135 w 1839275"/>
                  <a:gd name="connsiteY0" fmla="*/ 567080 h 1643604"/>
                  <a:gd name="connsiteX1" fmla="*/ 1498862 w 1839275"/>
                  <a:gd name="connsiteY1" fmla="*/ 25672 h 1643604"/>
                  <a:gd name="connsiteX2" fmla="*/ 1829848 w 1839275"/>
                  <a:gd name="connsiteY2" fmla="*/ 157722 h 1643604"/>
                  <a:gd name="connsiteX3" fmla="*/ 1839275 w 1839275"/>
                  <a:gd name="connsiteY3" fmla="*/ 1643604 h 1643604"/>
                  <a:gd name="connsiteX4" fmla="*/ 0 w 1839275"/>
                  <a:gd name="connsiteY4" fmla="*/ 1643604 h 1643604"/>
                  <a:gd name="connsiteX5" fmla="*/ 613135 w 1839275"/>
                  <a:gd name="connsiteY5" fmla="*/ 567080 h 1643604"/>
                  <a:gd name="connsiteX0" fmla="*/ 608055 w 1839275"/>
                  <a:gd name="connsiteY0" fmla="*/ 562000 h 1643604"/>
                  <a:gd name="connsiteX1" fmla="*/ 1498862 w 1839275"/>
                  <a:gd name="connsiteY1" fmla="*/ 25672 h 1643604"/>
                  <a:gd name="connsiteX2" fmla="*/ 1829848 w 1839275"/>
                  <a:gd name="connsiteY2" fmla="*/ 157722 h 1643604"/>
                  <a:gd name="connsiteX3" fmla="*/ 1839275 w 1839275"/>
                  <a:gd name="connsiteY3" fmla="*/ 1643604 h 1643604"/>
                  <a:gd name="connsiteX4" fmla="*/ 0 w 1839275"/>
                  <a:gd name="connsiteY4" fmla="*/ 1643604 h 1643604"/>
                  <a:gd name="connsiteX5" fmla="*/ 608055 w 1839275"/>
                  <a:gd name="connsiteY5" fmla="*/ 562000 h 1643604"/>
                  <a:gd name="connsiteX0" fmla="*/ 608055 w 1839275"/>
                  <a:gd name="connsiteY0" fmla="*/ 562000 h 1643604"/>
                  <a:gd name="connsiteX1" fmla="*/ 1498862 w 1839275"/>
                  <a:gd name="connsiteY1" fmla="*/ 25672 h 1643604"/>
                  <a:gd name="connsiteX2" fmla="*/ 1829848 w 1839275"/>
                  <a:gd name="connsiteY2" fmla="*/ 157722 h 1643604"/>
                  <a:gd name="connsiteX3" fmla="*/ 1839275 w 1839275"/>
                  <a:gd name="connsiteY3" fmla="*/ 1643604 h 1643604"/>
                  <a:gd name="connsiteX4" fmla="*/ 0 w 1839275"/>
                  <a:gd name="connsiteY4" fmla="*/ 1643604 h 1643604"/>
                  <a:gd name="connsiteX5" fmla="*/ 608055 w 1839275"/>
                  <a:gd name="connsiteY5" fmla="*/ 562000 h 1643604"/>
                  <a:gd name="connsiteX0" fmla="*/ 608055 w 1839275"/>
                  <a:gd name="connsiteY0" fmla="*/ 524329 h 1605933"/>
                  <a:gd name="connsiteX1" fmla="*/ 1206762 w 1839275"/>
                  <a:gd name="connsiteY1" fmla="*/ 87061 h 1605933"/>
                  <a:gd name="connsiteX2" fmla="*/ 1829848 w 1839275"/>
                  <a:gd name="connsiteY2" fmla="*/ 120051 h 1605933"/>
                  <a:gd name="connsiteX3" fmla="*/ 1839275 w 1839275"/>
                  <a:gd name="connsiteY3" fmla="*/ 1605933 h 1605933"/>
                  <a:gd name="connsiteX4" fmla="*/ 0 w 1839275"/>
                  <a:gd name="connsiteY4" fmla="*/ 1605933 h 1605933"/>
                  <a:gd name="connsiteX5" fmla="*/ 608055 w 1839275"/>
                  <a:gd name="connsiteY5" fmla="*/ 524329 h 1605933"/>
                  <a:gd name="connsiteX0" fmla="*/ 608055 w 1839275"/>
                  <a:gd name="connsiteY0" fmla="*/ 549073 h 1630677"/>
                  <a:gd name="connsiteX1" fmla="*/ 1206762 w 1839275"/>
                  <a:gd name="connsiteY1" fmla="*/ 111805 h 1630677"/>
                  <a:gd name="connsiteX2" fmla="*/ 1829848 w 1839275"/>
                  <a:gd name="connsiteY2" fmla="*/ 144795 h 1630677"/>
                  <a:gd name="connsiteX3" fmla="*/ 1839275 w 1839275"/>
                  <a:gd name="connsiteY3" fmla="*/ 1630677 h 1630677"/>
                  <a:gd name="connsiteX4" fmla="*/ 0 w 1839275"/>
                  <a:gd name="connsiteY4" fmla="*/ 1630677 h 1630677"/>
                  <a:gd name="connsiteX5" fmla="*/ 608055 w 1839275"/>
                  <a:gd name="connsiteY5" fmla="*/ 549073 h 1630677"/>
                  <a:gd name="connsiteX0" fmla="*/ 608055 w 1839275"/>
                  <a:gd name="connsiteY0" fmla="*/ 558611 h 1640215"/>
                  <a:gd name="connsiteX1" fmla="*/ 1206762 w 1839275"/>
                  <a:gd name="connsiteY1" fmla="*/ 121343 h 1640215"/>
                  <a:gd name="connsiteX2" fmla="*/ 1832388 w 1839275"/>
                  <a:gd name="connsiteY2" fmla="*/ 139093 h 1640215"/>
                  <a:gd name="connsiteX3" fmla="*/ 1839275 w 1839275"/>
                  <a:gd name="connsiteY3" fmla="*/ 1640215 h 1640215"/>
                  <a:gd name="connsiteX4" fmla="*/ 0 w 1839275"/>
                  <a:gd name="connsiteY4" fmla="*/ 1640215 h 1640215"/>
                  <a:gd name="connsiteX5" fmla="*/ 608055 w 1839275"/>
                  <a:gd name="connsiteY5" fmla="*/ 558611 h 1640215"/>
                  <a:gd name="connsiteX0" fmla="*/ 608055 w 1839275"/>
                  <a:gd name="connsiteY0" fmla="*/ 557521 h 1639125"/>
                  <a:gd name="connsiteX1" fmla="*/ 1206762 w 1839275"/>
                  <a:gd name="connsiteY1" fmla="*/ 120253 h 1639125"/>
                  <a:gd name="connsiteX2" fmla="*/ 1832388 w 1839275"/>
                  <a:gd name="connsiteY2" fmla="*/ 138003 h 1639125"/>
                  <a:gd name="connsiteX3" fmla="*/ 1839275 w 1839275"/>
                  <a:gd name="connsiteY3" fmla="*/ 1639125 h 1639125"/>
                  <a:gd name="connsiteX4" fmla="*/ 0 w 1839275"/>
                  <a:gd name="connsiteY4" fmla="*/ 1639125 h 1639125"/>
                  <a:gd name="connsiteX5" fmla="*/ 608055 w 1839275"/>
                  <a:gd name="connsiteY5" fmla="*/ 557521 h 1639125"/>
                  <a:gd name="connsiteX0" fmla="*/ 371835 w 1603055"/>
                  <a:gd name="connsiteY0" fmla="*/ 557521 h 1639125"/>
                  <a:gd name="connsiteX1" fmla="*/ 970542 w 1603055"/>
                  <a:gd name="connsiteY1" fmla="*/ 120253 h 1639125"/>
                  <a:gd name="connsiteX2" fmla="*/ 1596168 w 1603055"/>
                  <a:gd name="connsiteY2" fmla="*/ 138003 h 1639125"/>
                  <a:gd name="connsiteX3" fmla="*/ 1603055 w 1603055"/>
                  <a:gd name="connsiteY3" fmla="*/ 1639125 h 1639125"/>
                  <a:gd name="connsiteX4" fmla="*/ 0 w 1603055"/>
                  <a:gd name="connsiteY4" fmla="*/ 1598485 h 1639125"/>
                  <a:gd name="connsiteX5" fmla="*/ 371835 w 1603055"/>
                  <a:gd name="connsiteY5" fmla="*/ 557521 h 1639125"/>
                  <a:gd name="connsiteX0" fmla="*/ 371835 w 1596177"/>
                  <a:gd name="connsiteY0" fmla="*/ 557521 h 1598485"/>
                  <a:gd name="connsiteX1" fmla="*/ 970542 w 1596177"/>
                  <a:gd name="connsiteY1" fmla="*/ 120253 h 1598485"/>
                  <a:gd name="connsiteX2" fmla="*/ 1596168 w 1596177"/>
                  <a:gd name="connsiteY2" fmla="*/ 138003 h 1598485"/>
                  <a:gd name="connsiteX3" fmla="*/ 805495 w 1596177"/>
                  <a:gd name="connsiteY3" fmla="*/ 1598485 h 1598485"/>
                  <a:gd name="connsiteX4" fmla="*/ 0 w 1596177"/>
                  <a:gd name="connsiteY4" fmla="*/ 1598485 h 1598485"/>
                  <a:gd name="connsiteX5" fmla="*/ 371835 w 1596177"/>
                  <a:gd name="connsiteY5" fmla="*/ 557521 h 1598485"/>
                  <a:gd name="connsiteX0" fmla="*/ 371835 w 1596178"/>
                  <a:gd name="connsiteY0" fmla="*/ 557521 h 1598485"/>
                  <a:gd name="connsiteX1" fmla="*/ 970542 w 1596178"/>
                  <a:gd name="connsiteY1" fmla="*/ 120253 h 1598485"/>
                  <a:gd name="connsiteX2" fmla="*/ 1596168 w 1596178"/>
                  <a:gd name="connsiteY2" fmla="*/ 138003 h 1598485"/>
                  <a:gd name="connsiteX3" fmla="*/ 805495 w 1596178"/>
                  <a:gd name="connsiteY3" fmla="*/ 1598485 h 1598485"/>
                  <a:gd name="connsiteX4" fmla="*/ 0 w 1596178"/>
                  <a:gd name="connsiteY4" fmla="*/ 1598485 h 1598485"/>
                  <a:gd name="connsiteX5" fmla="*/ 371835 w 1596178"/>
                  <a:gd name="connsiteY5" fmla="*/ 557521 h 1598485"/>
                  <a:gd name="connsiteX0" fmla="*/ 371835 w 1575858"/>
                  <a:gd name="connsiteY0" fmla="*/ 494725 h 1535689"/>
                  <a:gd name="connsiteX1" fmla="*/ 970542 w 1575858"/>
                  <a:gd name="connsiteY1" fmla="*/ 57457 h 1535689"/>
                  <a:gd name="connsiteX2" fmla="*/ 1575848 w 1575858"/>
                  <a:gd name="connsiteY2" fmla="*/ 197127 h 1535689"/>
                  <a:gd name="connsiteX3" fmla="*/ 805495 w 1575858"/>
                  <a:gd name="connsiteY3" fmla="*/ 1535689 h 1535689"/>
                  <a:gd name="connsiteX4" fmla="*/ 0 w 1575858"/>
                  <a:gd name="connsiteY4" fmla="*/ 1535689 h 1535689"/>
                  <a:gd name="connsiteX5" fmla="*/ 371835 w 1575858"/>
                  <a:gd name="connsiteY5" fmla="*/ 494725 h 1535689"/>
                  <a:gd name="connsiteX0" fmla="*/ 371835 w 1575848"/>
                  <a:gd name="connsiteY0" fmla="*/ 494725 h 1535689"/>
                  <a:gd name="connsiteX1" fmla="*/ 970542 w 1575848"/>
                  <a:gd name="connsiteY1" fmla="*/ 57457 h 1535689"/>
                  <a:gd name="connsiteX2" fmla="*/ 1575848 w 1575848"/>
                  <a:gd name="connsiteY2" fmla="*/ 197127 h 1535689"/>
                  <a:gd name="connsiteX3" fmla="*/ 805495 w 1575848"/>
                  <a:gd name="connsiteY3" fmla="*/ 1535689 h 1535689"/>
                  <a:gd name="connsiteX4" fmla="*/ 0 w 1575848"/>
                  <a:gd name="connsiteY4" fmla="*/ 1535689 h 1535689"/>
                  <a:gd name="connsiteX5" fmla="*/ 371835 w 1575848"/>
                  <a:gd name="connsiteY5" fmla="*/ 494725 h 1535689"/>
                  <a:gd name="connsiteX0" fmla="*/ 293095 w 1575848"/>
                  <a:gd name="connsiteY0" fmla="*/ 649665 h 1535689"/>
                  <a:gd name="connsiteX1" fmla="*/ 970542 w 1575848"/>
                  <a:gd name="connsiteY1" fmla="*/ 57457 h 1535689"/>
                  <a:gd name="connsiteX2" fmla="*/ 1575848 w 1575848"/>
                  <a:gd name="connsiteY2" fmla="*/ 197127 h 1535689"/>
                  <a:gd name="connsiteX3" fmla="*/ 805495 w 1575848"/>
                  <a:gd name="connsiteY3" fmla="*/ 1535689 h 1535689"/>
                  <a:gd name="connsiteX4" fmla="*/ 0 w 1575848"/>
                  <a:gd name="connsiteY4" fmla="*/ 1535689 h 1535689"/>
                  <a:gd name="connsiteX5" fmla="*/ 293095 w 1575848"/>
                  <a:gd name="connsiteY5" fmla="*/ 649665 h 1535689"/>
                  <a:gd name="connsiteX0" fmla="*/ 293095 w 1575848"/>
                  <a:gd name="connsiteY0" fmla="*/ 649665 h 1535689"/>
                  <a:gd name="connsiteX1" fmla="*/ 970542 w 1575848"/>
                  <a:gd name="connsiteY1" fmla="*/ 57457 h 1535689"/>
                  <a:gd name="connsiteX2" fmla="*/ 1575848 w 1575848"/>
                  <a:gd name="connsiteY2" fmla="*/ 197127 h 1535689"/>
                  <a:gd name="connsiteX3" fmla="*/ 805495 w 1575848"/>
                  <a:gd name="connsiteY3" fmla="*/ 1535689 h 1535689"/>
                  <a:gd name="connsiteX4" fmla="*/ 0 w 1575848"/>
                  <a:gd name="connsiteY4" fmla="*/ 1535689 h 1535689"/>
                  <a:gd name="connsiteX5" fmla="*/ 293095 w 1575848"/>
                  <a:gd name="connsiteY5" fmla="*/ 649665 h 1535689"/>
                  <a:gd name="connsiteX0" fmla="*/ 290555 w 1573308"/>
                  <a:gd name="connsiteY0" fmla="*/ 649665 h 1543309"/>
                  <a:gd name="connsiteX1" fmla="*/ 968002 w 1573308"/>
                  <a:gd name="connsiteY1" fmla="*/ 57457 h 1543309"/>
                  <a:gd name="connsiteX2" fmla="*/ 1573308 w 1573308"/>
                  <a:gd name="connsiteY2" fmla="*/ 197127 h 1543309"/>
                  <a:gd name="connsiteX3" fmla="*/ 802955 w 1573308"/>
                  <a:gd name="connsiteY3" fmla="*/ 1535689 h 1543309"/>
                  <a:gd name="connsiteX4" fmla="*/ 0 w 1573308"/>
                  <a:gd name="connsiteY4" fmla="*/ 1543309 h 1543309"/>
                  <a:gd name="connsiteX5" fmla="*/ 290555 w 1573308"/>
                  <a:gd name="connsiteY5" fmla="*/ 649665 h 1543309"/>
                  <a:gd name="connsiteX0" fmla="*/ 298232 w 1580985"/>
                  <a:gd name="connsiteY0" fmla="*/ 649665 h 1543309"/>
                  <a:gd name="connsiteX1" fmla="*/ 975679 w 1580985"/>
                  <a:gd name="connsiteY1" fmla="*/ 57457 h 1543309"/>
                  <a:gd name="connsiteX2" fmla="*/ 1580985 w 1580985"/>
                  <a:gd name="connsiteY2" fmla="*/ 197127 h 1543309"/>
                  <a:gd name="connsiteX3" fmla="*/ 810632 w 1580985"/>
                  <a:gd name="connsiteY3" fmla="*/ 1535689 h 1543309"/>
                  <a:gd name="connsiteX4" fmla="*/ 7677 w 1580985"/>
                  <a:gd name="connsiteY4" fmla="*/ 1543309 h 1543309"/>
                  <a:gd name="connsiteX5" fmla="*/ 298232 w 1580985"/>
                  <a:gd name="connsiteY5" fmla="*/ 649665 h 1543309"/>
                  <a:gd name="connsiteX0" fmla="*/ 284691 w 1587764"/>
                  <a:gd name="connsiteY0" fmla="*/ 593785 h 1543309"/>
                  <a:gd name="connsiteX1" fmla="*/ 982458 w 1587764"/>
                  <a:gd name="connsiteY1" fmla="*/ 57457 h 1543309"/>
                  <a:gd name="connsiteX2" fmla="*/ 1587764 w 1587764"/>
                  <a:gd name="connsiteY2" fmla="*/ 197127 h 1543309"/>
                  <a:gd name="connsiteX3" fmla="*/ 817411 w 1587764"/>
                  <a:gd name="connsiteY3" fmla="*/ 1535689 h 1543309"/>
                  <a:gd name="connsiteX4" fmla="*/ 14456 w 1587764"/>
                  <a:gd name="connsiteY4" fmla="*/ 1543309 h 1543309"/>
                  <a:gd name="connsiteX5" fmla="*/ 284691 w 1587764"/>
                  <a:gd name="connsiteY5" fmla="*/ 593785 h 1543309"/>
                  <a:gd name="connsiteX0" fmla="*/ 270235 w 1573308"/>
                  <a:gd name="connsiteY0" fmla="*/ 593785 h 1543309"/>
                  <a:gd name="connsiteX1" fmla="*/ 968002 w 1573308"/>
                  <a:gd name="connsiteY1" fmla="*/ 57457 h 1543309"/>
                  <a:gd name="connsiteX2" fmla="*/ 1573308 w 1573308"/>
                  <a:gd name="connsiteY2" fmla="*/ 197127 h 1543309"/>
                  <a:gd name="connsiteX3" fmla="*/ 802955 w 1573308"/>
                  <a:gd name="connsiteY3" fmla="*/ 1535689 h 1543309"/>
                  <a:gd name="connsiteX4" fmla="*/ 0 w 1573308"/>
                  <a:gd name="connsiteY4" fmla="*/ 1543309 h 1543309"/>
                  <a:gd name="connsiteX5" fmla="*/ 270235 w 1573308"/>
                  <a:gd name="connsiteY5" fmla="*/ 593785 h 1543309"/>
                  <a:gd name="connsiteX0" fmla="*/ 270235 w 1573308"/>
                  <a:gd name="connsiteY0" fmla="*/ 598865 h 1543309"/>
                  <a:gd name="connsiteX1" fmla="*/ 968002 w 1573308"/>
                  <a:gd name="connsiteY1" fmla="*/ 57457 h 1543309"/>
                  <a:gd name="connsiteX2" fmla="*/ 1573308 w 1573308"/>
                  <a:gd name="connsiteY2" fmla="*/ 197127 h 1543309"/>
                  <a:gd name="connsiteX3" fmla="*/ 802955 w 1573308"/>
                  <a:gd name="connsiteY3" fmla="*/ 1535689 h 1543309"/>
                  <a:gd name="connsiteX4" fmla="*/ 0 w 1573308"/>
                  <a:gd name="connsiteY4" fmla="*/ 1543309 h 1543309"/>
                  <a:gd name="connsiteX5" fmla="*/ 270235 w 1573308"/>
                  <a:gd name="connsiteY5" fmla="*/ 598865 h 1543309"/>
                  <a:gd name="connsiteX0" fmla="*/ 270235 w 1573308"/>
                  <a:gd name="connsiteY0" fmla="*/ 598865 h 1543309"/>
                  <a:gd name="connsiteX1" fmla="*/ 968002 w 1573308"/>
                  <a:gd name="connsiteY1" fmla="*/ 57457 h 1543309"/>
                  <a:gd name="connsiteX2" fmla="*/ 1573308 w 1573308"/>
                  <a:gd name="connsiteY2" fmla="*/ 197127 h 1543309"/>
                  <a:gd name="connsiteX3" fmla="*/ 802955 w 1573308"/>
                  <a:gd name="connsiteY3" fmla="*/ 1535689 h 1543309"/>
                  <a:gd name="connsiteX4" fmla="*/ 0 w 1573308"/>
                  <a:gd name="connsiteY4" fmla="*/ 1543309 h 1543309"/>
                  <a:gd name="connsiteX5" fmla="*/ 270235 w 1573308"/>
                  <a:gd name="connsiteY5" fmla="*/ 598865 h 1543309"/>
                  <a:gd name="connsiteX0" fmla="*/ 270235 w 1558068"/>
                  <a:gd name="connsiteY0" fmla="*/ 599825 h 1544269"/>
                  <a:gd name="connsiteX1" fmla="*/ 968002 w 1558068"/>
                  <a:gd name="connsiteY1" fmla="*/ 58417 h 1544269"/>
                  <a:gd name="connsiteX2" fmla="*/ 1558068 w 1558068"/>
                  <a:gd name="connsiteY2" fmla="*/ 195547 h 1544269"/>
                  <a:gd name="connsiteX3" fmla="*/ 802955 w 1558068"/>
                  <a:gd name="connsiteY3" fmla="*/ 1536649 h 1544269"/>
                  <a:gd name="connsiteX4" fmla="*/ 0 w 1558068"/>
                  <a:gd name="connsiteY4" fmla="*/ 1544269 h 1544269"/>
                  <a:gd name="connsiteX5" fmla="*/ 270235 w 1558068"/>
                  <a:gd name="connsiteY5" fmla="*/ 599825 h 1544269"/>
                  <a:gd name="connsiteX0" fmla="*/ 270235 w 1561400"/>
                  <a:gd name="connsiteY0" fmla="*/ 599825 h 1544269"/>
                  <a:gd name="connsiteX1" fmla="*/ 968002 w 1561400"/>
                  <a:gd name="connsiteY1" fmla="*/ 58417 h 1544269"/>
                  <a:gd name="connsiteX2" fmla="*/ 1558068 w 1561400"/>
                  <a:gd name="connsiteY2" fmla="*/ 195547 h 1544269"/>
                  <a:gd name="connsiteX3" fmla="*/ 802955 w 1561400"/>
                  <a:gd name="connsiteY3" fmla="*/ 1536649 h 1544269"/>
                  <a:gd name="connsiteX4" fmla="*/ 0 w 1561400"/>
                  <a:gd name="connsiteY4" fmla="*/ 1544269 h 1544269"/>
                  <a:gd name="connsiteX5" fmla="*/ 270235 w 1561400"/>
                  <a:gd name="connsiteY5" fmla="*/ 599825 h 1544269"/>
                  <a:gd name="connsiteX0" fmla="*/ 270235 w 1617059"/>
                  <a:gd name="connsiteY0" fmla="*/ 552329 h 1496773"/>
                  <a:gd name="connsiteX1" fmla="*/ 968002 w 1617059"/>
                  <a:gd name="connsiteY1" fmla="*/ 10921 h 1496773"/>
                  <a:gd name="connsiteX2" fmla="*/ 1613948 w 1617059"/>
                  <a:gd name="connsiteY2" fmla="*/ 541751 h 1496773"/>
                  <a:gd name="connsiteX3" fmla="*/ 802955 w 1617059"/>
                  <a:gd name="connsiteY3" fmla="*/ 1489153 h 1496773"/>
                  <a:gd name="connsiteX4" fmla="*/ 0 w 1617059"/>
                  <a:gd name="connsiteY4" fmla="*/ 1496773 h 1496773"/>
                  <a:gd name="connsiteX5" fmla="*/ 270235 w 1617059"/>
                  <a:gd name="connsiteY5" fmla="*/ 552329 h 1496773"/>
                  <a:gd name="connsiteX0" fmla="*/ 270235 w 1617059"/>
                  <a:gd name="connsiteY0" fmla="*/ 640827 h 1585271"/>
                  <a:gd name="connsiteX1" fmla="*/ 968002 w 1617059"/>
                  <a:gd name="connsiteY1" fmla="*/ 99419 h 1585271"/>
                  <a:gd name="connsiteX2" fmla="*/ 1613948 w 1617059"/>
                  <a:gd name="connsiteY2" fmla="*/ 630249 h 1585271"/>
                  <a:gd name="connsiteX3" fmla="*/ 802955 w 1617059"/>
                  <a:gd name="connsiteY3" fmla="*/ 1577651 h 1585271"/>
                  <a:gd name="connsiteX4" fmla="*/ 0 w 1617059"/>
                  <a:gd name="connsiteY4" fmla="*/ 1585271 h 1585271"/>
                  <a:gd name="connsiteX5" fmla="*/ 270235 w 1617059"/>
                  <a:gd name="connsiteY5" fmla="*/ 640827 h 1585271"/>
                  <a:gd name="connsiteX0" fmla="*/ 270235 w 1613948"/>
                  <a:gd name="connsiteY0" fmla="*/ 640827 h 1585271"/>
                  <a:gd name="connsiteX1" fmla="*/ 968002 w 1613948"/>
                  <a:gd name="connsiteY1" fmla="*/ 99419 h 1585271"/>
                  <a:gd name="connsiteX2" fmla="*/ 1613948 w 1613948"/>
                  <a:gd name="connsiteY2" fmla="*/ 630249 h 1585271"/>
                  <a:gd name="connsiteX3" fmla="*/ 802955 w 1613948"/>
                  <a:gd name="connsiteY3" fmla="*/ 1577651 h 1585271"/>
                  <a:gd name="connsiteX4" fmla="*/ 0 w 1613948"/>
                  <a:gd name="connsiteY4" fmla="*/ 1585271 h 1585271"/>
                  <a:gd name="connsiteX5" fmla="*/ 270235 w 1613948"/>
                  <a:gd name="connsiteY5" fmla="*/ 640827 h 1585271"/>
                  <a:gd name="connsiteX0" fmla="*/ 270235 w 1639348"/>
                  <a:gd name="connsiteY0" fmla="*/ 598053 h 1542497"/>
                  <a:gd name="connsiteX1" fmla="*/ 968002 w 1639348"/>
                  <a:gd name="connsiteY1" fmla="*/ 56645 h 1542497"/>
                  <a:gd name="connsiteX2" fmla="*/ 1639348 w 1639348"/>
                  <a:gd name="connsiteY2" fmla="*/ 722095 h 1542497"/>
                  <a:gd name="connsiteX3" fmla="*/ 802955 w 1639348"/>
                  <a:gd name="connsiteY3" fmla="*/ 1534877 h 1542497"/>
                  <a:gd name="connsiteX4" fmla="*/ 0 w 1639348"/>
                  <a:gd name="connsiteY4" fmla="*/ 1542497 h 1542497"/>
                  <a:gd name="connsiteX5" fmla="*/ 270235 w 1639348"/>
                  <a:gd name="connsiteY5" fmla="*/ 598053 h 1542497"/>
                  <a:gd name="connsiteX0" fmla="*/ 270235 w 1639348"/>
                  <a:gd name="connsiteY0" fmla="*/ 598053 h 1542497"/>
                  <a:gd name="connsiteX1" fmla="*/ 968002 w 1639348"/>
                  <a:gd name="connsiteY1" fmla="*/ 56645 h 1542497"/>
                  <a:gd name="connsiteX2" fmla="*/ 1639348 w 1639348"/>
                  <a:gd name="connsiteY2" fmla="*/ 722095 h 1542497"/>
                  <a:gd name="connsiteX3" fmla="*/ 802955 w 1639348"/>
                  <a:gd name="connsiteY3" fmla="*/ 1534877 h 1542497"/>
                  <a:gd name="connsiteX4" fmla="*/ 0 w 1639348"/>
                  <a:gd name="connsiteY4" fmla="*/ 1542497 h 1542497"/>
                  <a:gd name="connsiteX5" fmla="*/ 270235 w 1639348"/>
                  <a:gd name="connsiteY5" fmla="*/ 598053 h 1542497"/>
                  <a:gd name="connsiteX0" fmla="*/ 270235 w 1639348"/>
                  <a:gd name="connsiteY0" fmla="*/ 586011 h 1530455"/>
                  <a:gd name="connsiteX1" fmla="*/ 968002 w 1639348"/>
                  <a:gd name="connsiteY1" fmla="*/ 44603 h 1530455"/>
                  <a:gd name="connsiteX2" fmla="*/ 1639348 w 1639348"/>
                  <a:gd name="connsiteY2" fmla="*/ 710053 h 1530455"/>
                  <a:gd name="connsiteX3" fmla="*/ 802955 w 1639348"/>
                  <a:gd name="connsiteY3" fmla="*/ 1522835 h 1530455"/>
                  <a:gd name="connsiteX4" fmla="*/ 0 w 1639348"/>
                  <a:gd name="connsiteY4" fmla="*/ 1530455 h 1530455"/>
                  <a:gd name="connsiteX5" fmla="*/ 270235 w 1639348"/>
                  <a:gd name="connsiteY5" fmla="*/ 586011 h 1530455"/>
                  <a:gd name="connsiteX0" fmla="*/ 270235 w 1696518"/>
                  <a:gd name="connsiteY0" fmla="*/ 703228 h 1647672"/>
                  <a:gd name="connsiteX1" fmla="*/ 1536962 w 1696518"/>
                  <a:gd name="connsiteY1" fmla="*/ 24660 h 1647672"/>
                  <a:gd name="connsiteX2" fmla="*/ 1639348 w 1696518"/>
                  <a:gd name="connsiteY2" fmla="*/ 827270 h 1647672"/>
                  <a:gd name="connsiteX3" fmla="*/ 802955 w 1696518"/>
                  <a:gd name="connsiteY3" fmla="*/ 1640052 h 1647672"/>
                  <a:gd name="connsiteX4" fmla="*/ 0 w 1696518"/>
                  <a:gd name="connsiteY4" fmla="*/ 1647672 h 1647672"/>
                  <a:gd name="connsiteX5" fmla="*/ 270235 w 1696518"/>
                  <a:gd name="connsiteY5" fmla="*/ 703228 h 1647672"/>
                  <a:gd name="connsiteX0" fmla="*/ 270235 w 1639348"/>
                  <a:gd name="connsiteY0" fmla="*/ 678568 h 1623012"/>
                  <a:gd name="connsiteX1" fmla="*/ 1536962 w 1639348"/>
                  <a:gd name="connsiteY1" fmla="*/ 0 h 1623012"/>
                  <a:gd name="connsiteX2" fmla="*/ 1639348 w 1639348"/>
                  <a:gd name="connsiteY2" fmla="*/ 802610 h 1623012"/>
                  <a:gd name="connsiteX3" fmla="*/ 802955 w 1639348"/>
                  <a:gd name="connsiteY3" fmla="*/ 1615392 h 1623012"/>
                  <a:gd name="connsiteX4" fmla="*/ 0 w 1639348"/>
                  <a:gd name="connsiteY4" fmla="*/ 1623012 h 1623012"/>
                  <a:gd name="connsiteX5" fmla="*/ 270235 w 1639348"/>
                  <a:gd name="connsiteY5" fmla="*/ 678568 h 1623012"/>
                  <a:gd name="connsiteX0" fmla="*/ 270235 w 1639348"/>
                  <a:gd name="connsiteY0" fmla="*/ 678568 h 1623012"/>
                  <a:gd name="connsiteX1" fmla="*/ 1536962 w 1639348"/>
                  <a:gd name="connsiteY1" fmla="*/ 0 h 1623012"/>
                  <a:gd name="connsiteX2" fmla="*/ 1639348 w 1639348"/>
                  <a:gd name="connsiteY2" fmla="*/ 802610 h 1623012"/>
                  <a:gd name="connsiteX3" fmla="*/ 802955 w 1639348"/>
                  <a:gd name="connsiteY3" fmla="*/ 1615392 h 1623012"/>
                  <a:gd name="connsiteX4" fmla="*/ 0 w 1639348"/>
                  <a:gd name="connsiteY4" fmla="*/ 1623012 h 1623012"/>
                  <a:gd name="connsiteX5" fmla="*/ 270235 w 1639348"/>
                  <a:gd name="connsiteY5" fmla="*/ 678568 h 1623012"/>
                  <a:gd name="connsiteX0" fmla="*/ 280395 w 1639348"/>
                  <a:gd name="connsiteY0" fmla="*/ 691268 h 1623012"/>
                  <a:gd name="connsiteX1" fmla="*/ 1536962 w 1639348"/>
                  <a:gd name="connsiteY1" fmla="*/ 0 h 1623012"/>
                  <a:gd name="connsiteX2" fmla="*/ 1639348 w 1639348"/>
                  <a:gd name="connsiteY2" fmla="*/ 802610 h 1623012"/>
                  <a:gd name="connsiteX3" fmla="*/ 802955 w 1639348"/>
                  <a:gd name="connsiteY3" fmla="*/ 1615392 h 1623012"/>
                  <a:gd name="connsiteX4" fmla="*/ 0 w 1639348"/>
                  <a:gd name="connsiteY4" fmla="*/ 1623012 h 1623012"/>
                  <a:gd name="connsiteX5" fmla="*/ 280395 w 1639348"/>
                  <a:gd name="connsiteY5" fmla="*/ 691268 h 1623012"/>
                  <a:gd name="connsiteX0" fmla="*/ 280395 w 1639348"/>
                  <a:gd name="connsiteY0" fmla="*/ 691268 h 1623012"/>
                  <a:gd name="connsiteX1" fmla="*/ 1536962 w 1639348"/>
                  <a:gd name="connsiteY1" fmla="*/ 0 h 1623012"/>
                  <a:gd name="connsiteX2" fmla="*/ 1639348 w 1639348"/>
                  <a:gd name="connsiteY2" fmla="*/ 802610 h 1623012"/>
                  <a:gd name="connsiteX3" fmla="*/ 802955 w 1639348"/>
                  <a:gd name="connsiteY3" fmla="*/ 1615392 h 1623012"/>
                  <a:gd name="connsiteX4" fmla="*/ 0 w 1639348"/>
                  <a:gd name="connsiteY4" fmla="*/ 1623012 h 1623012"/>
                  <a:gd name="connsiteX5" fmla="*/ 280395 w 1639348"/>
                  <a:gd name="connsiteY5" fmla="*/ 691268 h 1623012"/>
                  <a:gd name="connsiteX0" fmla="*/ 280395 w 1639348"/>
                  <a:gd name="connsiteY0" fmla="*/ 691268 h 1623012"/>
                  <a:gd name="connsiteX1" fmla="*/ 1536962 w 1639348"/>
                  <a:gd name="connsiteY1" fmla="*/ 0 h 1623012"/>
                  <a:gd name="connsiteX2" fmla="*/ 1639348 w 1639348"/>
                  <a:gd name="connsiteY2" fmla="*/ 802610 h 1623012"/>
                  <a:gd name="connsiteX3" fmla="*/ 802955 w 1639348"/>
                  <a:gd name="connsiteY3" fmla="*/ 1615392 h 1623012"/>
                  <a:gd name="connsiteX4" fmla="*/ 0 w 1639348"/>
                  <a:gd name="connsiteY4" fmla="*/ 1623012 h 1623012"/>
                  <a:gd name="connsiteX5" fmla="*/ 280395 w 1639348"/>
                  <a:gd name="connsiteY5" fmla="*/ 691268 h 1623012"/>
                  <a:gd name="connsiteX0" fmla="*/ 280395 w 1639348"/>
                  <a:gd name="connsiteY0" fmla="*/ 691268 h 1623012"/>
                  <a:gd name="connsiteX1" fmla="*/ 1536962 w 1639348"/>
                  <a:gd name="connsiteY1" fmla="*/ 0 h 1623012"/>
                  <a:gd name="connsiteX2" fmla="*/ 1639348 w 1639348"/>
                  <a:gd name="connsiteY2" fmla="*/ 802610 h 1623012"/>
                  <a:gd name="connsiteX3" fmla="*/ 802955 w 1639348"/>
                  <a:gd name="connsiteY3" fmla="*/ 1615392 h 1623012"/>
                  <a:gd name="connsiteX4" fmla="*/ 0 w 1639348"/>
                  <a:gd name="connsiteY4" fmla="*/ 1623012 h 1623012"/>
                  <a:gd name="connsiteX5" fmla="*/ 280395 w 1639348"/>
                  <a:gd name="connsiteY5" fmla="*/ 691268 h 1623012"/>
                  <a:gd name="connsiteX0" fmla="*/ 280395 w 1639348"/>
                  <a:gd name="connsiteY0" fmla="*/ 691268 h 1623012"/>
                  <a:gd name="connsiteX1" fmla="*/ 1536962 w 1639348"/>
                  <a:gd name="connsiteY1" fmla="*/ 0 h 1623012"/>
                  <a:gd name="connsiteX2" fmla="*/ 1639348 w 1639348"/>
                  <a:gd name="connsiteY2" fmla="*/ 802610 h 1623012"/>
                  <a:gd name="connsiteX3" fmla="*/ 759697 w 1639348"/>
                  <a:gd name="connsiteY3" fmla="*/ 1618429 h 1623012"/>
                  <a:gd name="connsiteX4" fmla="*/ 0 w 1639348"/>
                  <a:gd name="connsiteY4" fmla="*/ 1623012 h 1623012"/>
                  <a:gd name="connsiteX5" fmla="*/ 280395 w 1639348"/>
                  <a:gd name="connsiteY5" fmla="*/ 691268 h 1623012"/>
                  <a:gd name="connsiteX0" fmla="*/ 280395 w 1639348"/>
                  <a:gd name="connsiteY0" fmla="*/ 691268 h 1623012"/>
                  <a:gd name="connsiteX1" fmla="*/ 1536962 w 1639348"/>
                  <a:gd name="connsiteY1" fmla="*/ 0 h 1623012"/>
                  <a:gd name="connsiteX2" fmla="*/ 1639348 w 1639348"/>
                  <a:gd name="connsiteY2" fmla="*/ 802610 h 1623012"/>
                  <a:gd name="connsiteX3" fmla="*/ 759697 w 1639348"/>
                  <a:gd name="connsiteY3" fmla="*/ 1618429 h 1623012"/>
                  <a:gd name="connsiteX4" fmla="*/ 0 w 1639348"/>
                  <a:gd name="connsiteY4" fmla="*/ 1623012 h 1623012"/>
                  <a:gd name="connsiteX5" fmla="*/ 280395 w 1639348"/>
                  <a:gd name="connsiteY5" fmla="*/ 691268 h 1623012"/>
                  <a:gd name="connsiteX0" fmla="*/ 280395 w 1639348"/>
                  <a:gd name="connsiteY0" fmla="*/ 691268 h 1623012"/>
                  <a:gd name="connsiteX1" fmla="*/ 1536962 w 1639348"/>
                  <a:gd name="connsiteY1" fmla="*/ 0 h 1623012"/>
                  <a:gd name="connsiteX2" fmla="*/ 1639348 w 1639348"/>
                  <a:gd name="connsiteY2" fmla="*/ 802610 h 1623012"/>
                  <a:gd name="connsiteX3" fmla="*/ 759697 w 1639348"/>
                  <a:gd name="connsiteY3" fmla="*/ 1618429 h 1623012"/>
                  <a:gd name="connsiteX4" fmla="*/ 0 w 1639348"/>
                  <a:gd name="connsiteY4" fmla="*/ 1623012 h 1623012"/>
                  <a:gd name="connsiteX5" fmla="*/ 280395 w 1639348"/>
                  <a:gd name="connsiteY5" fmla="*/ 691268 h 1623012"/>
                  <a:gd name="connsiteX0" fmla="*/ 280395 w 1639348"/>
                  <a:gd name="connsiteY0" fmla="*/ 691268 h 1623012"/>
                  <a:gd name="connsiteX1" fmla="*/ 1536962 w 1639348"/>
                  <a:gd name="connsiteY1" fmla="*/ 0 h 1623012"/>
                  <a:gd name="connsiteX2" fmla="*/ 1639348 w 1639348"/>
                  <a:gd name="connsiteY2" fmla="*/ 802610 h 1623012"/>
                  <a:gd name="connsiteX3" fmla="*/ 759697 w 1639348"/>
                  <a:gd name="connsiteY3" fmla="*/ 1618429 h 1623012"/>
                  <a:gd name="connsiteX4" fmla="*/ 0 w 1639348"/>
                  <a:gd name="connsiteY4" fmla="*/ 1623012 h 1623012"/>
                  <a:gd name="connsiteX5" fmla="*/ 280395 w 1639348"/>
                  <a:gd name="connsiteY5" fmla="*/ 691268 h 162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348" h="1623012">
                    <a:moveTo>
                      <a:pt x="280395" y="691268"/>
                    </a:moveTo>
                    <a:cubicBezTo>
                      <a:pt x="570243" y="362093"/>
                      <a:pt x="825875" y="62217"/>
                      <a:pt x="1536962" y="0"/>
                    </a:cubicBezTo>
                    <a:cubicBezTo>
                      <a:pt x="1534257" y="3378"/>
                      <a:pt x="1607410" y="-11705"/>
                      <a:pt x="1639348" y="802610"/>
                    </a:cubicBezTo>
                    <a:cubicBezTo>
                      <a:pt x="1393570" y="833084"/>
                      <a:pt x="841750" y="862562"/>
                      <a:pt x="759697" y="1618429"/>
                    </a:cubicBezTo>
                    <a:lnTo>
                      <a:pt x="0" y="1623012"/>
                    </a:lnTo>
                    <a:cubicBezTo>
                      <a:pt x="16418" y="1434351"/>
                      <a:pt x="-38283" y="1235529"/>
                      <a:pt x="280395" y="691268"/>
                    </a:cubicBezTo>
                    <a:close/>
                  </a:path>
                </a:pathLst>
              </a:custGeom>
              <a:solidFill>
                <a:srgbClr val="6091C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Block Arc 5">
                <a:extLst>
                  <a:ext uri="{FF2B5EF4-FFF2-40B4-BE49-F238E27FC236}">
                    <a16:creationId xmlns:a16="http://schemas.microsoft.com/office/drawing/2014/main" id="{B6D5320C-4D7A-E57A-CEE0-C4EA87F4786D}"/>
                  </a:ext>
                </a:extLst>
              </p:cNvPr>
              <p:cNvSpPr/>
              <p:nvPr/>
            </p:nvSpPr>
            <p:spPr>
              <a:xfrm>
                <a:off x="4745610" y="1939255"/>
                <a:ext cx="3240000" cy="3240000"/>
              </a:xfrm>
              <a:prstGeom prst="blockArc">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7" name="Picture 6">
                <a:extLst>
                  <a:ext uri="{FF2B5EF4-FFF2-40B4-BE49-F238E27FC236}">
                    <a16:creationId xmlns:a16="http://schemas.microsoft.com/office/drawing/2014/main" id="{2CD9CAE5-8D76-04CB-3F0F-9DDAA937888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a:off x="6163821" y="2742138"/>
                <a:ext cx="452120" cy="787426"/>
              </a:xfrm>
              <a:prstGeom prst="rect">
                <a:avLst/>
              </a:prstGeom>
            </p:spPr>
          </p:pic>
          <p:sp>
            <p:nvSpPr>
              <p:cNvPr id="11" name="Rectangle 10">
                <a:extLst>
                  <a:ext uri="{FF2B5EF4-FFF2-40B4-BE49-F238E27FC236}">
                    <a16:creationId xmlns:a16="http://schemas.microsoft.com/office/drawing/2014/main" id="{3B407829-2B46-2A42-6936-034A459C6717}"/>
                  </a:ext>
                </a:extLst>
              </p:cNvPr>
              <p:cNvSpPr/>
              <p:nvPr/>
            </p:nvSpPr>
            <p:spPr>
              <a:xfrm>
                <a:off x="5008880" y="1421572"/>
                <a:ext cx="2753360" cy="367645"/>
              </a:xfrm>
              <a:prstGeom prst="rect">
                <a:avLst/>
              </a:prstGeom>
              <a:solidFill>
                <a:srgbClr val="6091C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Project Completion Rate</a:t>
                </a:r>
                <a:endParaRPr lang="ko-KR" altLang="en-US" b="1">
                  <a:solidFill>
                    <a:schemeClr val="tx1"/>
                  </a:solidFill>
                </a:endParaRPr>
              </a:p>
            </p:txBody>
          </p:sp>
          <p:sp>
            <p:nvSpPr>
              <p:cNvPr id="12" name="Rectangle 11">
                <a:extLst>
                  <a:ext uri="{FF2B5EF4-FFF2-40B4-BE49-F238E27FC236}">
                    <a16:creationId xmlns:a16="http://schemas.microsoft.com/office/drawing/2014/main" id="{31D46CDE-C0D1-F1AF-7414-95E62829574A}"/>
                  </a:ext>
                </a:extLst>
              </p:cNvPr>
              <p:cNvSpPr/>
              <p:nvPr/>
            </p:nvSpPr>
            <p:spPr>
              <a:xfrm>
                <a:off x="4688656" y="1351184"/>
                <a:ext cx="3378384" cy="2491553"/>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0" name="Group 19">
            <a:extLst>
              <a:ext uri="{FF2B5EF4-FFF2-40B4-BE49-F238E27FC236}">
                <a16:creationId xmlns:a16="http://schemas.microsoft.com/office/drawing/2014/main" id="{435A3E61-4CF4-3C86-F1C8-8F49A53FB9EB}"/>
              </a:ext>
            </a:extLst>
          </p:cNvPr>
          <p:cNvGrpSpPr/>
          <p:nvPr/>
        </p:nvGrpSpPr>
        <p:grpSpPr>
          <a:xfrm>
            <a:off x="3558746" y="1182180"/>
            <a:ext cx="8657968" cy="4969282"/>
            <a:chOff x="330404" y="1348826"/>
            <a:chExt cx="4358252" cy="2493911"/>
          </a:xfrm>
        </p:grpSpPr>
        <p:sp>
          <p:nvSpPr>
            <p:cNvPr id="15" name="Rectangle 14">
              <a:extLst>
                <a:ext uri="{FF2B5EF4-FFF2-40B4-BE49-F238E27FC236}">
                  <a16:creationId xmlns:a16="http://schemas.microsoft.com/office/drawing/2014/main" id="{F798790F-0B97-0BA6-7C14-C4ECA810EAF9}"/>
                </a:ext>
              </a:extLst>
            </p:cNvPr>
            <p:cNvSpPr/>
            <p:nvPr/>
          </p:nvSpPr>
          <p:spPr>
            <a:xfrm>
              <a:off x="337582" y="1348826"/>
              <a:ext cx="1253342" cy="571500"/>
            </a:xfrm>
            <a:prstGeom prst="rect">
              <a:avLst/>
            </a:prstGeom>
            <a:solidFill>
              <a:srgbClr val="6091C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Project</a:t>
              </a:r>
              <a:endParaRPr lang="ko-KR" altLang="en-US" b="1">
                <a:solidFill>
                  <a:schemeClr val="tx1"/>
                </a:solidFill>
              </a:endParaRPr>
            </a:p>
          </p:txBody>
        </p:sp>
        <p:sp>
          <p:nvSpPr>
            <p:cNvPr id="16" name="Rectangle 15">
              <a:extLst>
                <a:ext uri="{FF2B5EF4-FFF2-40B4-BE49-F238E27FC236}">
                  <a16:creationId xmlns:a16="http://schemas.microsoft.com/office/drawing/2014/main" id="{C7985C38-9B84-965E-2AD2-F459C0F0900A}"/>
                </a:ext>
              </a:extLst>
            </p:cNvPr>
            <p:cNvSpPr/>
            <p:nvPr/>
          </p:nvSpPr>
          <p:spPr>
            <a:xfrm>
              <a:off x="2497468" y="1348826"/>
              <a:ext cx="1244338" cy="571500"/>
            </a:xfrm>
            <a:prstGeom prst="rect">
              <a:avLst/>
            </a:prstGeom>
            <a:solidFill>
              <a:srgbClr val="6091C3"/>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Milestone</a:t>
              </a:r>
              <a:endParaRPr lang="ko-KR" altLang="en-US" b="1">
                <a:solidFill>
                  <a:schemeClr val="tx1"/>
                </a:solidFill>
              </a:endParaRPr>
            </a:p>
          </p:txBody>
        </p:sp>
        <p:graphicFrame>
          <p:nvGraphicFramePr>
            <p:cNvPr id="17" name="Chart 16">
              <a:extLst>
                <a:ext uri="{FF2B5EF4-FFF2-40B4-BE49-F238E27FC236}">
                  <a16:creationId xmlns:a16="http://schemas.microsoft.com/office/drawing/2014/main" id="{95FD84B9-9F54-2101-4018-5C72C5A8735D}"/>
                </a:ext>
              </a:extLst>
            </p:cNvPr>
            <p:cNvGraphicFramePr/>
            <p:nvPr>
              <p:extLst>
                <p:ext uri="{D42A27DB-BD31-4B8C-83A1-F6EECF244321}">
                  <p14:modId xmlns:p14="http://schemas.microsoft.com/office/powerpoint/2010/main" val="3040215371"/>
                </p:ext>
              </p:extLst>
            </p:nvPr>
          </p:nvGraphicFramePr>
          <p:xfrm>
            <a:off x="330404" y="1922683"/>
            <a:ext cx="4358252" cy="1920054"/>
          </p:xfrm>
          <a:graphic>
            <a:graphicData uri="http://schemas.openxmlformats.org/drawingml/2006/chart">
              <c:chart xmlns:c="http://schemas.openxmlformats.org/drawingml/2006/chart" xmlns:r="http://schemas.openxmlformats.org/officeDocument/2006/relationships" r:id="rId5"/>
            </a:graphicData>
          </a:graphic>
        </p:graphicFrame>
        <p:sp>
          <p:nvSpPr>
            <p:cNvPr id="18" name="Rectangle 17">
              <a:extLst>
                <a:ext uri="{FF2B5EF4-FFF2-40B4-BE49-F238E27FC236}">
                  <a16:creationId xmlns:a16="http://schemas.microsoft.com/office/drawing/2014/main" id="{692C2561-E54B-275A-8463-A2A46EFC8837}"/>
                </a:ext>
              </a:extLst>
            </p:cNvPr>
            <p:cNvSpPr/>
            <p:nvPr/>
          </p:nvSpPr>
          <p:spPr>
            <a:xfrm>
              <a:off x="1590922" y="1348826"/>
              <a:ext cx="906545" cy="571500"/>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a:extLst>
                <a:ext uri="{FF2B5EF4-FFF2-40B4-BE49-F238E27FC236}">
                  <a16:creationId xmlns:a16="http://schemas.microsoft.com/office/drawing/2014/main" id="{8781AE8C-9048-478D-17BA-C2DFBA9BA143}"/>
                </a:ext>
              </a:extLst>
            </p:cNvPr>
            <p:cNvSpPr/>
            <p:nvPr/>
          </p:nvSpPr>
          <p:spPr>
            <a:xfrm>
              <a:off x="3748950" y="1351183"/>
              <a:ext cx="939706" cy="571500"/>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1" name="Chart 20">
            <a:extLst>
              <a:ext uri="{FF2B5EF4-FFF2-40B4-BE49-F238E27FC236}">
                <a16:creationId xmlns:a16="http://schemas.microsoft.com/office/drawing/2014/main" id="{3FE29BDD-DC6D-8008-BEAD-31A7F43FD16E}"/>
              </a:ext>
            </a:extLst>
          </p:cNvPr>
          <p:cNvGraphicFramePr/>
          <p:nvPr>
            <p:extLst>
              <p:ext uri="{D42A27DB-BD31-4B8C-83A1-F6EECF244321}">
                <p14:modId xmlns:p14="http://schemas.microsoft.com/office/powerpoint/2010/main" val="1665131598"/>
              </p:ext>
            </p:extLst>
          </p:nvPr>
        </p:nvGraphicFramePr>
        <p:xfrm>
          <a:off x="0" y="3685354"/>
          <a:ext cx="3558746" cy="2466108"/>
        </p:xfrm>
        <a:graphic>
          <a:graphicData uri="http://schemas.openxmlformats.org/drawingml/2006/chart">
            <c:chart xmlns:c="http://schemas.openxmlformats.org/drawingml/2006/chart" xmlns:r="http://schemas.openxmlformats.org/officeDocument/2006/relationships" r:id="rId6"/>
          </a:graphicData>
        </a:graphic>
      </p:graphicFrame>
      <p:sp>
        <p:nvSpPr>
          <p:cNvPr id="3" name="Rectangle: Rounded Corners 2">
            <a:extLst>
              <a:ext uri="{FF2B5EF4-FFF2-40B4-BE49-F238E27FC236}">
                <a16:creationId xmlns:a16="http://schemas.microsoft.com/office/drawing/2014/main" id="{3A3C0B7A-7F56-D9AC-7E29-B82D08CC1FAD}"/>
              </a:ext>
            </a:extLst>
          </p:cNvPr>
          <p:cNvSpPr/>
          <p:nvPr/>
        </p:nvSpPr>
        <p:spPr>
          <a:xfrm>
            <a:off x="4296425"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latin typeface="Calibri" panose="020F0502020204030204" pitchFamily="34" charset="0"/>
                <a:ea typeface="Calibri" panose="020F0502020204030204" pitchFamily="34" charset="0"/>
                <a:cs typeface="Calibri" panose="020F0502020204030204" pitchFamily="34" charset="0"/>
              </a:rPr>
              <a:t>Implementation</a:t>
            </a:r>
          </a:p>
        </p:txBody>
      </p:sp>
      <p:sp>
        <p:nvSpPr>
          <p:cNvPr id="4" name="TextBox 3">
            <a:extLst>
              <a:ext uri="{FF2B5EF4-FFF2-40B4-BE49-F238E27FC236}">
                <a16:creationId xmlns:a16="http://schemas.microsoft.com/office/drawing/2014/main" id="{4A00E4F6-63A2-429C-77C4-29D4769B566A}"/>
              </a:ext>
            </a:extLst>
          </p:cNvPr>
          <p:cNvSpPr txBox="1"/>
          <p:nvPr/>
        </p:nvSpPr>
        <p:spPr>
          <a:xfrm>
            <a:off x="11962151" y="6453265"/>
            <a:ext cx="134911" cy="261610"/>
          </a:xfrm>
          <a:prstGeom prst="rect">
            <a:avLst/>
          </a:prstGeom>
          <a:noFill/>
        </p:spPr>
        <p:txBody>
          <a:bodyPr wrap="square" rtlCol="0">
            <a:spAutoFit/>
          </a:bodyPr>
          <a:lstStyle/>
          <a:p>
            <a:r>
              <a:rPr lang="en-US" sz="1100">
                <a:solidFill>
                  <a:schemeClr val="bg1"/>
                </a:solidFill>
              </a:rPr>
              <a:t>9</a:t>
            </a:r>
          </a:p>
        </p:txBody>
      </p:sp>
    </p:spTree>
    <p:extLst>
      <p:ext uri="{BB962C8B-B14F-4D97-AF65-F5344CB8AC3E}">
        <p14:creationId xmlns:p14="http://schemas.microsoft.com/office/powerpoint/2010/main" val="1635836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A1ACF8DC91E546A683B650528D5A4F" ma:contentTypeVersion="18" ma:contentTypeDescription="Create a new document." ma:contentTypeScope="" ma:versionID="b4d105365484c6335e992f0f7765016b">
  <xsd:schema xmlns:xsd="http://www.w3.org/2001/XMLSchema" xmlns:xs="http://www.w3.org/2001/XMLSchema" xmlns:p="http://schemas.microsoft.com/office/2006/metadata/properties" xmlns:ns3="bbba6882-a642-4d4e-bb84-141a51dc9735" xmlns:ns4="b5fe178e-b498-4614-84b5-ec7a7e893743" targetNamespace="http://schemas.microsoft.com/office/2006/metadata/properties" ma:root="true" ma:fieldsID="2b7a26c484368c6b8eeebbe8033e5e4f" ns3:_="" ns4:_="">
    <xsd:import namespace="bbba6882-a642-4d4e-bb84-141a51dc9735"/>
    <xsd:import namespace="b5fe178e-b498-4614-84b5-ec7a7e89374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ServiceLocation" minOccurs="0"/>
                <xsd:element ref="ns4:_activity" minOccurs="0"/>
                <xsd:element ref="ns4:MediaServiceObjectDetectorVersions" minOccurs="0"/>
                <xsd:element ref="ns4:MediaServiceSearchProperties" minOccurs="0"/>
                <xsd:element ref="ns4:MediaServiceSystemTag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ba6882-a642-4d4e-bb84-141a51dc973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fe178e-b498-4614-84b5-ec7a7e89374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element name="MediaLengthInSeconds" ma:index="2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5fe178e-b498-4614-84b5-ec7a7e89374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033351-B7CD-439B-BF23-1851FC2D82E8}">
  <ds:schemaRefs>
    <ds:schemaRef ds:uri="b5fe178e-b498-4614-84b5-ec7a7e893743"/>
    <ds:schemaRef ds:uri="bbba6882-a642-4d4e-bb84-141a51dc97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80678E3-D643-4755-B07A-D739215B3B21}">
  <ds:schemaRefs>
    <ds:schemaRef ds:uri="http://www.w3.org/XML/1998/namespace"/>
    <ds:schemaRef ds:uri="http://purl.org/dc/terms/"/>
    <ds:schemaRef ds:uri="http://purl.org/dc/dcmitype/"/>
    <ds:schemaRef ds:uri="http://schemas.microsoft.com/office/2006/documentManagement/types"/>
    <ds:schemaRef ds:uri="bbba6882-a642-4d4e-bb84-141a51dc9735"/>
    <ds:schemaRef ds:uri="b5fe178e-b498-4614-84b5-ec7a7e893743"/>
    <ds:schemaRef ds:uri="http://schemas.openxmlformats.org/package/2006/metadata/core-properties"/>
    <ds:schemaRef ds:uri="http://schemas.microsoft.com/office/2006/metadata/properties"/>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B2C56B9E-2812-4972-9CB6-695AA9C93A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2019</Words>
  <Application>Microsoft Office PowerPoint</Application>
  <PresentationFormat>Widescreen</PresentationFormat>
  <Paragraphs>318</Paragraphs>
  <Slides>24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Aptos Display</vt:lpstr>
      <vt:lpstr>Arial</vt:lpstr>
      <vt:lpstr>Calibri</vt:lpstr>
      <vt:lpstr>Times New Roman</vt:lpstr>
      <vt:lpstr>Wingdings</vt:lpstr>
      <vt:lpstr>Office Theme</vt:lpstr>
      <vt:lpstr> </vt:lpstr>
      <vt:lpstr>Agenda</vt:lpstr>
      <vt:lpstr>Meet the Team</vt:lpstr>
      <vt:lpstr>Strengthening LDI IT to Drive Sustainable Growth and Efficiency</vt:lpstr>
      <vt:lpstr>Centralize and Standardize LDI’s IT Operations to Drive Security, Efficiency, and Consistency</vt:lpstr>
      <vt:lpstr>Enhance Security with MFA, SSO, and Centralized Access Controls</vt:lpstr>
      <vt:lpstr>Establish IT Service Consolidation and Centralized Helpdesk to Enhance Employee Efficiency</vt:lpstr>
      <vt:lpstr>Consolidate Data Centers for Cost Efficiency and Scalability</vt:lpstr>
      <vt:lpstr>Suggested Progress Metrics for Project Completion and Effectiveness</vt:lpstr>
      <vt:lpstr>Three Year Rollout for Selected Project Completion</vt:lpstr>
      <vt:lpstr>LDI Reaches Breakeven at the Beginning of Year 3</vt:lpstr>
      <vt:lpstr>Understanding and Addressing Key Risks to implement a Successful IT Transformation at LDI</vt:lpstr>
      <vt:lpstr>Our Strategic Vision for LDI is a Secure, Standardized, and Cost-Effective IT Transformation</vt:lpstr>
      <vt:lpstr>Appendices</vt:lpstr>
      <vt:lpstr>AI Affirmation</vt:lpstr>
      <vt:lpstr>Class Slides Used</vt:lpstr>
      <vt:lpstr>Outcome based approach will help solutions make meaningful impact on the organization</vt:lpstr>
      <vt:lpstr>Financial Assumptions</vt:lpstr>
      <vt:lpstr>Financial Calculations</vt:lpstr>
      <vt:lpstr>Financial Calculations</vt:lpstr>
      <vt:lpstr>Extended Risks and Mitigation</vt:lpstr>
      <vt:lpstr>Other Options Considered</vt:lpstr>
      <vt:lpstr>Clear roadmap and key befits will set up LDI for a smooth implementation and transformation</vt:lpstr>
      <vt:lpstr>Service and Helpdesk Consolidation will help LDI Increase Employee and Customer Retention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Williams, Garrett Andrew</dc:creator>
  <cp:lastModifiedBy>Williams, Garrett Andrew</cp:lastModifiedBy>
  <cp:revision>1</cp:revision>
  <dcterms:created xsi:type="dcterms:W3CDTF">2024-11-03T19:22:21Z</dcterms:created>
  <dcterms:modified xsi:type="dcterms:W3CDTF">2024-11-11T04:00:46Z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0x01010028A1ACF8DC91E546A683B650528D5A4F</vt:lpwstr>
  </property>
</Properties>
</file>